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sldIdLst>
    <p:sldId id="257" r:id="rId2"/>
    <p:sldId id="261" r:id="rId3"/>
    <p:sldId id="260" r:id="rId4"/>
    <p:sldId id="287" r:id="rId5"/>
    <p:sldId id="288" r:id="rId6"/>
    <p:sldId id="289" r:id="rId7"/>
    <p:sldId id="290" r:id="rId8"/>
    <p:sldId id="291" r:id="rId9"/>
    <p:sldId id="293" r:id="rId10"/>
    <p:sldId id="297" r:id="rId11"/>
    <p:sldId id="298" r:id="rId12"/>
    <p:sldId id="299" r:id="rId13"/>
    <p:sldId id="294" r:id="rId14"/>
    <p:sldId id="283" r:id="rId15"/>
  </p:sldIdLst>
  <p:sldSz cx="12192000" cy="6858000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FF"/>
    <a:srgbClr val="5DDADD"/>
    <a:srgbClr val="2A3DF6"/>
    <a:srgbClr val="55F828"/>
    <a:srgbClr val="7C428E"/>
    <a:srgbClr val="FFCC99"/>
    <a:srgbClr val="CC00FF"/>
    <a:srgbClr val="F743C8"/>
    <a:srgbClr val="F3850D"/>
    <a:srgbClr val="F4A70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1" autoAdjust="0"/>
    <p:restoredTop sz="94660"/>
  </p:normalViewPr>
  <p:slideViewPr>
    <p:cSldViewPr snapToGrid="0">
      <p:cViewPr varScale="1">
        <p:scale>
          <a:sx n="83" d="100"/>
          <a:sy n="83" d="100"/>
        </p:scale>
        <p:origin x="126" y="7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8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9796-A84B-4CE5-BB90-803ACFEAC33C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29B-A551-4D89-B30C-479667372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770751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8598-6D35-43ED-A7A9-749CF1B40A27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AC3F-21B6-4B83-8B78-56E8BDF4AF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385174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8598-6D35-43ED-A7A9-749CF1B40A27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AC3F-21B6-4B83-8B78-56E8BDF4AF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997460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845572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490625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내용 2개">
  <p:cSld name="내용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 cstate="print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>
              <a:defRPr lang="ko-KR" altLang="en-US"/>
            </a:pPr>
            <a:fld id="{545461A2-5DEB-412E-8ACF-3A641A1A3467}" type="datetime1">
              <a:rPr lang="ko-KR" altLang="en-US"/>
              <a:pPr lvl="0">
                <a:defRPr lang="ko-KR" altLang="en-US"/>
              </a:pPr>
              <a:t>2021-02-01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>
              <a:defRPr lang="ko-KR" altLang="en-US"/>
            </a:pPr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5B569DBD-7050-413C-BE2C-B48EA696098B}" type="slidenum">
              <a:rPr lang="ko-KR" altLang="en-US"/>
              <a:pPr lvl="0">
                <a:defRPr lang="ko-KR" altLang="en-US"/>
              </a:pPr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3247462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9796-A84B-4CE5-BB90-803ACFEAC33C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29B-A551-4D89-B30C-479667372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52954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92C9796-A84B-4CE5-BB90-803ACFEAC33C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A5629B-A551-4D89-B30C-479667372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42725295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8598-6D35-43ED-A7A9-749CF1B40A27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AC3F-21B6-4B83-8B78-56E8BDF4AF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2868510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8598-6D35-43ED-A7A9-749CF1B40A27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AC3F-21B6-4B83-8B78-56E8BDF4AF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4586716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8598-6D35-43ED-A7A9-749CF1B40A27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AC3F-21B6-4B83-8B78-56E8BDF4AF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51836128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8598-6D35-43ED-A7A9-749CF1B40A27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AC3F-21B6-4B83-8B78-56E8BDF4AF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668130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8598-6D35-43ED-A7A9-749CF1B40A27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AC3F-21B6-4B83-8B78-56E8BDF4AF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674966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048598-6D35-43ED-A7A9-749CF1B40A27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31CAC3F-21B6-4B83-8B78-56E8BDF4AF3A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6848613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92C9796-A84B-4CE5-BB90-803ACFEAC33C}" type="datetimeFigureOut">
              <a:rPr lang="ko-KR" altLang="en-US" smtClean="0"/>
              <a:t>2021-02-01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A5629B-A551-4D89-B30C-479667372957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609650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  <p:sldLayoutId id="2147483701" r:id="rId14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7" Type="http://schemas.openxmlformats.org/officeDocument/2006/relationships/image" Target="../media/image23.emf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emf"/><Relationship Id="rId5" Type="http://schemas.openxmlformats.org/officeDocument/2006/relationships/image" Target="../media/image21.emf"/><Relationship Id="rId4" Type="http://schemas.openxmlformats.org/officeDocument/2006/relationships/image" Target="../media/image20.em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pg"/><Relationship Id="rId5" Type="http://schemas.openxmlformats.org/officeDocument/2006/relationships/image" Target="../media/image26.jpg"/><Relationship Id="rId4" Type="http://schemas.openxmlformats.org/officeDocument/2006/relationships/image" Target="../media/image25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90000"/>
            <a:lum/>
          </a:blip>
          <a:srcRect/>
          <a:stretch>
            <a:fillRect r="-1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/>
          <p:cNvSpPr/>
          <p:nvPr/>
        </p:nvSpPr>
        <p:spPr>
          <a:xfrm>
            <a:off x="-22860" y="0"/>
            <a:ext cx="45719" cy="6858000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나눔고딕"/>
              <a:ea typeface="나눔고딕"/>
              <a:cs typeface="+mn-cs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5495926" y="228600"/>
            <a:ext cx="66960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5DDADD"/>
                </a:solidFill>
                <a:effectLst>
                  <a:outerShdw blurRad="76200" dist="25400" sx="101000" sy="101000" algn="l" rotWithShape="0">
                    <a:prstClr val="black"/>
                  </a:out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상지대학교</a:t>
            </a:r>
            <a:r>
              <a:rPr kumimoji="0" lang="ko-KR" alt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5DDADD"/>
                </a:solidFill>
                <a:effectLst>
                  <a:outerShdw blurRad="76200" dist="25400" sx="101000" sy="101000" algn="l" rotWithShape="0">
                    <a:prstClr val="black"/>
                  </a:out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lang="ko-KR" altLang="en-US" sz="4400" b="1" dirty="0" smtClean="0">
                <a:solidFill>
                  <a:srgbClr val="5DDADD"/>
                </a:solidFill>
                <a:effectLst>
                  <a:outerShdw blurRad="76200" dist="25400" sx="101000" sy="101000" algn="l" rotWithShape="0">
                    <a:prstClr val="black"/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학생증 안내</a:t>
            </a:r>
            <a:endParaRPr kumimoji="0" lang="ko-KR" altLang="en-US" sz="4400" b="1" i="0" u="none" strike="noStrike" kern="1200" cap="none" spc="0" normalizeH="0" baseline="0" noProof="0" dirty="0">
              <a:ln>
                <a:noFill/>
              </a:ln>
              <a:solidFill>
                <a:srgbClr val="5DDADD"/>
              </a:solidFill>
              <a:effectLst>
                <a:outerShdw blurRad="76200" dist="25400" sx="101000" sy="101000" algn="l" rotWithShape="0">
                  <a:prstClr val="black"/>
                </a:outerShdw>
              </a:effectLst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5895976" y="998041"/>
            <a:ext cx="676556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     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학생행복처</a:t>
            </a:r>
            <a:r>
              <a:rPr kumimoji="0" lang="ko-KR" altLang="en-US" sz="3200" b="1" i="0" u="none" strike="noStrike" kern="1200" cap="none" spc="0" normalizeH="0" baseline="0" noProof="0" dirty="0" smtClean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 </a:t>
            </a:r>
            <a:r>
              <a:rPr kumimoji="0" lang="ko-KR" altLang="en-US" sz="3200" b="1" i="0" u="none" strike="noStrike" kern="1200" cap="none" spc="0" normalizeH="0" baseline="0" noProof="0" dirty="0" err="1" smtClean="0">
                <a:ln>
                  <a:noFill/>
                </a:ln>
                <a:effectLst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HY견고딕" panose="02030600000101010101" pitchFamily="18" charset="-127"/>
                <a:ea typeface="HY견고딕" panose="02030600000101010101" pitchFamily="18" charset="-127"/>
                <a:cs typeface="+mn-cs"/>
              </a:rPr>
              <a:t>학생행복팀</a:t>
            </a:r>
            <a:endParaRPr kumimoji="0" lang="ko-KR" altLang="en-US" sz="3200" b="1" i="0" u="none" strike="noStrike" kern="1200" cap="none" spc="0" normalizeH="0" baseline="0" noProof="0" dirty="0">
              <a:ln>
                <a:noFill/>
              </a:ln>
              <a:effectLst>
                <a:innerShdw blurRad="63500" dist="50800" dir="18900000">
                  <a:prstClr val="black">
                    <a:alpha val="50000"/>
                  </a:prstClr>
                </a:innerShdw>
              </a:effectLst>
              <a:uLnTx/>
              <a:uFillTx/>
              <a:latin typeface="HY견고딕" panose="02030600000101010101" pitchFamily="18" charset="-127"/>
              <a:ea typeface="HY견고딕" panose="02030600000101010101" pitchFamily="18" charset="-127"/>
              <a:cs typeface="+mn-cs"/>
            </a:endParaRPr>
          </a:p>
        </p:txBody>
      </p: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0" y="0"/>
            <a:ext cx="12192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auto" latinLnBrk="1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ko-KR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나눔고딕"/>
              <a:ea typeface="나눔고딕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9342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BB3130B7-9750-48E9-82CA-7A92D5D2C108}"/>
              </a:ext>
            </a:extLst>
          </p:cNvPr>
          <p:cNvSpPr/>
          <p:nvPr/>
        </p:nvSpPr>
        <p:spPr>
          <a:xfrm>
            <a:off x="6647383" y="5126634"/>
            <a:ext cx="1191352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 err="1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장애생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지원센터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8DE4DB3-C977-4499-8BAD-6CF913F801BB}"/>
              </a:ext>
            </a:extLst>
          </p:cNvPr>
          <p:cNvSpPr/>
          <p:nvPr/>
        </p:nvSpPr>
        <p:spPr>
          <a:xfrm>
            <a:off x="852341" y="5523392"/>
            <a:ext cx="10324932" cy="369332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① 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신한 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SOL 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앱 실행 ▶ ② 휴대폰 본인 인증 ▶ ③ 약관 </a:t>
            </a:r>
            <a:r>
              <a:rPr lang="ko-KR" altLang="en-US" sz="2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동의 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▶ ④ 로그인 수단 등록 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EF830E0-385F-4749-B16C-2A3094D24DC2}"/>
              </a:ext>
            </a:extLst>
          </p:cNvPr>
          <p:cNvSpPr/>
          <p:nvPr/>
        </p:nvSpPr>
        <p:spPr>
          <a:xfrm>
            <a:off x="951469" y="433085"/>
            <a:ext cx="612736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1.</a:t>
            </a: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학생증 </a:t>
            </a: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체크카드 회원가입</a:t>
            </a:r>
            <a:endParaRPr lang="en-US" altLang="ko-KR" sz="3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0F6AF18-5669-43F0-AB6C-465B8D43A734}"/>
              </a:ext>
            </a:extLst>
          </p:cNvPr>
          <p:cNvSpPr/>
          <p:nvPr/>
        </p:nvSpPr>
        <p:spPr>
          <a:xfrm rot="5400000">
            <a:off x="695095" y="635352"/>
            <a:ext cx="368731" cy="144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D103B9F-C9E3-4FB2-963B-D6868176D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32" y="67592"/>
            <a:ext cx="1923352" cy="572260"/>
          </a:xfrm>
          <a:prstGeom prst="rect">
            <a:avLst/>
          </a:prstGeom>
        </p:spPr>
      </p:pic>
      <p:sp>
        <p:nvSpPr>
          <p:cNvPr id="23" name="내용 개체 틀 1"/>
          <p:cNvSpPr txBox="1">
            <a:spLocks/>
          </p:cNvSpPr>
          <p:nvPr/>
        </p:nvSpPr>
        <p:spPr>
          <a:xfrm>
            <a:off x="879461" y="1230446"/>
            <a:ext cx="10941064" cy="39219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</a:p>
        </p:txBody>
      </p:sp>
      <p:sp>
        <p:nvSpPr>
          <p:cNvPr id="6" name="오른쪽 화살표 5"/>
          <p:cNvSpPr/>
          <p:nvPr/>
        </p:nvSpPr>
        <p:spPr>
          <a:xfrm>
            <a:off x="2367180" y="2937066"/>
            <a:ext cx="399058" cy="400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535" y="1845358"/>
            <a:ext cx="1800000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32883" y="1845358"/>
            <a:ext cx="1800000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5" name="내용 개체 틀 1"/>
          <p:cNvSpPr txBox="1">
            <a:spLocks/>
          </p:cNvSpPr>
          <p:nvPr/>
        </p:nvSpPr>
        <p:spPr>
          <a:xfrm>
            <a:off x="7966859" y="1176123"/>
            <a:ext cx="10941064" cy="39219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</a:p>
        </p:txBody>
      </p:sp>
      <p:sp>
        <p:nvSpPr>
          <p:cNvPr id="17" name="오른쪽 화살표 16"/>
          <p:cNvSpPr/>
          <p:nvPr/>
        </p:nvSpPr>
        <p:spPr>
          <a:xfrm>
            <a:off x="4699528" y="2991389"/>
            <a:ext cx="399058" cy="400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그림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65231" y="1845358"/>
            <a:ext cx="1800000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오른쪽 화살표 17"/>
          <p:cNvSpPr/>
          <p:nvPr/>
        </p:nvSpPr>
        <p:spPr>
          <a:xfrm>
            <a:off x="7031876" y="2937066"/>
            <a:ext cx="399058" cy="400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497579" y="1845359"/>
            <a:ext cx="1800000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22" name="오른쪽 화살표 21"/>
          <p:cNvSpPr/>
          <p:nvPr/>
        </p:nvSpPr>
        <p:spPr>
          <a:xfrm>
            <a:off x="9364224" y="2937066"/>
            <a:ext cx="399058" cy="4000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그림 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829927" y="1845358"/>
            <a:ext cx="1800000" cy="2520000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669511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28DE4DB3-C977-4499-8BAD-6CF913F801BB}"/>
              </a:ext>
            </a:extLst>
          </p:cNvPr>
          <p:cNvSpPr/>
          <p:nvPr/>
        </p:nvSpPr>
        <p:spPr>
          <a:xfrm>
            <a:off x="786837" y="5395323"/>
            <a:ext cx="10471496" cy="1083374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신한 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SOL </a:t>
            </a:r>
            <a:r>
              <a:rPr lang="ko-KR" altLang="en-US" sz="20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어플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로그인 후 위와 같이 </a:t>
            </a:r>
            <a:r>
              <a:rPr lang="ko-KR" altLang="en-US" sz="2000" b="1" dirty="0" smtClean="0">
                <a:solidFill>
                  <a:srgbClr val="FF66FF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이동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하여 체크카드 신청 또는 통장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카드 동시 개설 진행</a:t>
            </a: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① </a:t>
            </a:r>
            <a:r>
              <a:rPr lang="ko-KR" altLang="en-US" sz="16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상품몰</a:t>
            </a:r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▶ ② 카드 선택 ▶ ③ 학생증 체크카드 신청하기 ▶ ④ 체크카드 신청 </a:t>
            </a:r>
            <a:r>
              <a:rPr lang="en-US" altLang="ko-KR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OR </a:t>
            </a:r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통장</a:t>
            </a:r>
            <a:r>
              <a:rPr lang="en-US" altLang="ko-KR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카드 동시 개설 신청 </a:t>
            </a:r>
            <a:r>
              <a:rPr lang="en-US" altLang="ko-KR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endParaRPr lang="en-US" altLang="ko-KR" sz="1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EF830E0-385F-4749-B16C-2A3094D24DC2}"/>
              </a:ext>
            </a:extLst>
          </p:cNvPr>
          <p:cNvSpPr/>
          <p:nvPr/>
        </p:nvSpPr>
        <p:spPr>
          <a:xfrm>
            <a:off x="951469" y="433085"/>
            <a:ext cx="913436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3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en-US" altLang="ko-KR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학생증 </a:t>
            </a: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체크카드 </a:t>
            </a:r>
            <a:r>
              <a:rPr lang="ko-KR" altLang="en-US" sz="36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입출금통장</a:t>
            </a: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&amp; </a:t>
            </a: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카드 개설</a:t>
            </a:r>
            <a:endParaRPr lang="en-US" altLang="ko-KR" sz="3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0F6AF18-5669-43F0-AB6C-465B8D43A734}"/>
              </a:ext>
            </a:extLst>
          </p:cNvPr>
          <p:cNvSpPr/>
          <p:nvPr/>
        </p:nvSpPr>
        <p:spPr>
          <a:xfrm rot="5400000">
            <a:off x="695095" y="635352"/>
            <a:ext cx="368731" cy="144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D103B9F-C9E3-4FB2-963B-D6868176D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32" y="67592"/>
            <a:ext cx="1923352" cy="572260"/>
          </a:xfrm>
          <a:prstGeom prst="rect">
            <a:avLst/>
          </a:prstGeom>
        </p:spPr>
      </p:pic>
      <p:sp>
        <p:nvSpPr>
          <p:cNvPr id="23" name="내용 개체 틀 1"/>
          <p:cNvSpPr txBox="1">
            <a:spLocks/>
          </p:cNvSpPr>
          <p:nvPr/>
        </p:nvSpPr>
        <p:spPr>
          <a:xfrm>
            <a:off x="879461" y="1230446"/>
            <a:ext cx="10941064" cy="39219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</a:p>
        </p:txBody>
      </p:sp>
      <p:sp>
        <p:nvSpPr>
          <p:cNvPr id="15" name="내용 개체 틀 1"/>
          <p:cNvSpPr txBox="1">
            <a:spLocks/>
          </p:cNvSpPr>
          <p:nvPr/>
        </p:nvSpPr>
        <p:spPr>
          <a:xfrm>
            <a:off x="7966859" y="1176123"/>
            <a:ext cx="10941064" cy="39219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</a:p>
        </p:txBody>
      </p:sp>
      <p:sp>
        <p:nvSpPr>
          <p:cNvPr id="22" name="오른쪽 화살표 21"/>
          <p:cNvSpPr/>
          <p:nvPr/>
        </p:nvSpPr>
        <p:spPr>
          <a:xfrm>
            <a:off x="2725883" y="2869754"/>
            <a:ext cx="554931" cy="748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50" y="1389509"/>
            <a:ext cx="2035960" cy="370854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987" y="1389508"/>
            <a:ext cx="2035960" cy="3708549"/>
          </a:xfrm>
          <a:prstGeom prst="rect">
            <a:avLst/>
          </a:prstGeom>
        </p:spPr>
      </p:pic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14224" y="1443833"/>
            <a:ext cx="2035960" cy="3708549"/>
          </a:xfrm>
          <a:prstGeom prst="rect">
            <a:avLst/>
          </a:prstGeom>
        </p:spPr>
      </p:pic>
      <p:sp>
        <p:nvSpPr>
          <p:cNvPr id="25" name="오른쪽 화살표 24"/>
          <p:cNvSpPr/>
          <p:nvPr/>
        </p:nvSpPr>
        <p:spPr>
          <a:xfrm>
            <a:off x="5745120" y="2869754"/>
            <a:ext cx="554931" cy="748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27" name="오른쪽 화살표 26"/>
          <p:cNvSpPr/>
          <p:nvPr/>
        </p:nvSpPr>
        <p:spPr>
          <a:xfrm>
            <a:off x="8764357" y="2869754"/>
            <a:ext cx="554931" cy="74805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1" name="그림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98226" y="1443833"/>
            <a:ext cx="2035960" cy="37085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0773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직사각형 28">
            <a:extLst>
              <a:ext uri="{FF2B5EF4-FFF2-40B4-BE49-F238E27FC236}">
                <a16:creationId xmlns:a16="http://schemas.microsoft.com/office/drawing/2014/main" id="{28DE4DB3-C977-4499-8BAD-6CF913F801BB}"/>
              </a:ext>
            </a:extLst>
          </p:cNvPr>
          <p:cNvSpPr/>
          <p:nvPr/>
        </p:nvSpPr>
        <p:spPr>
          <a:xfrm>
            <a:off x="786837" y="5511073"/>
            <a:ext cx="10471496" cy="929485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① </a:t>
            </a:r>
            <a:r>
              <a:rPr lang="ko-KR" altLang="en-US" sz="16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신한은행</a:t>
            </a:r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계좌가 있는 신입생의 경우에만 체크카드 신청 진행 </a:t>
            </a:r>
            <a:endParaRPr lang="en-US" altLang="ko-KR" sz="16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altLang="ko-KR" sz="16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② </a:t>
            </a:r>
            <a:r>
              <a:rPr lang="ko-KR" altLang="en-US" sz="16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신한은행</a:t>
            </a:r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계좌가 없는 신입생의 경우에만 통장</a:t>
            </a:r>
            <a:r>
              <a:rPr lang="en-US" altLang="ko-KR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1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카드 동시 개설 신청 진행 </a:t>
            </a:r>
            <a:endParaRPr lang="en-US" altLang="ko-KR" sz="1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EF830E0-385F-4749-B16C-2A3094D24DC2}"/>
              </a:ext>
            </a:extLst>
          </p:cNvPr>
          <p:cNvSpPr/>
          <p:nvPr/>
        </p:nvSpPr>
        <p:spPr>
          <a:xfrm>
            <a:off x="951469" y="433085"/>
            <a:ext cx="913436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altLang="ko-KR" sz="36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2</a:t>
            </a:r>
            <a:r>
              <a:rPr lang="en-US" altLang="ko-KR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.</a:t>
            </a: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학생증 </a:t>
            </a: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체크카드 </a:t>
            </a:r>
            <a:r>
              <a:rPr lang="ko-KR" altLang="en-US" sz="36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입출금통장</a:t>
            </a: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&amp; </a:t>
            </a: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카드 개설</a:t>
            </a:r>
            <a:endParaRPr lang="en-US" altLang="ko-KR" sz="3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0F6AF18-5669-43F0-AB6C-465B8D43A734}"/>
              </a:ext>
            </a:extLst>
          </p:cNvPr>
          <p:cNvSpPr/>
          <p:nvPr/>
        </p:nvSpPr>
        <p:spPr>
          <a:xfrm rot="5400000">
            <a:off x="695095" y="635352"/>
            <a:ext cx="368731" cy="144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D103B9F-C9E3-4FB2-963B-D6868176D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32" y="67592"/>
            <a:ext cx="1923352" cy="572260"/>
          </a:xfrm>
          <a:prstGeom prst="rect">
            <a:avLst/>
          </a:prstGeom>
        </p:spPr>
      </p:pic>
      <p:sp>
        <p:nvSpPr>
          <p:cNvPr id="23" name="내용 개체 틀 1"/>
          <p:cNvSpPr txBox="1">
            <a:spLocks/>
          </p:cNvSpPr>
          <p:nvPr/>
        </p:nvSpPr>
        <p:spPr>
          <a:xfrm>
            <a:off x="879461" y="1230446"/>
            <a:ext cx="10941064" cy="39219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</a:p>
        </p:txBody>
      </p:sp>
      <p:sp>
        <p:nvSpPr>
          <p:cNvPr id="15" name="내용 개체 틀 1"/>
          <p:cNvSpPr txBox="1">
            <a:spLocks/>
          </p:cNvSpPr>
          <p:nvPr/>
        </p:nvSpPr>
        <p:spPr>
          <a:xfrm>
            <a:off x="7966859" y="1176123"/>
            <a:ext cx="10941064" cy="3921936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5032" y="1127231"/>
            <a:ext cx="3335106" cy="41283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40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BB3130B7-9750-48E9-82CA-7A92D5D2C108}"/>
              </a:ext>
            </a:extLst>
          </p:cNvPr>
          <p:cNvSpPr/>
          <p:nvPr/>
        </p:nvSpPr>
        <p:spPr>
          <a:xfrm>
            <a:off x="6647383" y="5126634"/>
            <a:ext cx="1191352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 err="1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장애생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지원센터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8DE4DB3-C977-4499-8BAD-6CF913F801BB}"/>
              </a:ext>
            </a:extLst>
          </p:cNvPr>
          <p:cNvSpPr/>
          <p:nvPr/>
        </p:nvSpPr>
        <p:spPr>
          <a:xfrm>
            <a:off x="409399" y="5318994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장학 및 </a:t>
            </a:r>
            <a:r>
              <a:rPr lang="ko-KR" altLang="en-US" sz="2000" b="1" dirty="0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자금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EF830E0-385F-4749-B16C-2A3094D24DC2}"/>
              </a:ext>
            </a:extLst>
          </p:cNvPr>
          <p:cNvSpPr/>
          <p:nvPr/>
        </p:nvSpPr>
        <p:spPr>
          <a:xfrm>
            <a:off x="951469" y="433085"/>
            <a:ext cx="7961303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36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상지대학교</a:t>
            </a: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신입생이 해야할 일 </a:t>
            </a:r>
            <a:endParaRPr lang="en-US" altLang="ko-KR" sz="3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0F6AF18-5669-43F0-AB6C-465B8D43A734}"/>
              </a:ext>
            </a:extLst>
          </p:cNvPr>
          <p:cNvSpPr/>
          <p:nvPr/>
        </p:nvSpPr>
        <p:spPr>
          <a:xfrm rot="5400000">
            <a:off x="695095" y="635352"/>
            <a:ext cx="368731" cy="144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D103B9F-C9E3-4FB2-963B-D6868176D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32" y="67592"/>
            <a:ext cx="1923352" cy="572260"/>
          </a:xfrm>
          <a:prstGeom prst="rect">
            <a:avLst/>
          </a:prstGeom>
        </p:spPr>
      </p:pic>
      <p:sp>
        <p:nvSpPr>
          <p:cNvPr id="23" name="내용 개체 틀 1"/>
          <p:cNvSpPr txBox="1">
            <a:spLocks/>
          </p:cNvSpPr>
          <p:nvPr/>
        </p:nvSpPr>
        <p:spPr>
          <a:xfrm>
            <a:off x="807453" y="1529349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endParaRPr lang="ko-KR" altLang="en-US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51469" y="2434839"/>
            <a:ext cx="10607740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b="1" dirty="0" smtClean="0"/>
              <a:t>모바일 학생증 사용을 원하는 경우 필히 학과 조교에게 </a:t>
            </a:r>
            <a:r>
              <a:rPr lang="en-US" altLang="ko-KR" sz="2000" b="1" dirty="0" smtClean="0"/>
              <a:t>jpg</a:t>
            </a:r>
            <a:r>
              <a:rPr lang="ko-KR" altLang="en-US" sz="2000" b="1" dirty="0" smtClean="0"/>
              <a:t>파일의 증명사진을 전달한 후 </a:t>
            </a:r>
            <a:endParaRPr lang="en-US" altLang="ko-KR" sz="2000" b="1" dirty="0" smtClean="0"/>
          </a:p>
          <a:p>
            <a:r>
              <a:rPr lang="en-US" altLang="ko-KR" sz="2000" b="1" dirty="0"/>
              <a:t> </a:t>
            </a:r>
            <a:r>
              <a:rPr lang="en-US" altLang="ko-KR" sz="2000" b="1" dirty="0" smtClean="0"/>
              <a:t>  </a:t>
            </a:r>
            <a:r>
              <a:rPr lang="ko-KR" altLang="en-US" sz="2000" b="1" dirty="0" smtClean="0"/>
              <a:t>학과 조교가 업로드 시 </a:t>
            </a:r>
            <a:r>
              <a:rPr lang="ko-KR" altLang="en-US" sz="2000" b="1" dirty="0" smtClean="0"/>
              <a:t>사용가능 합니다</a:t>
            </a:r>
            <a:r>
              <a:rPr lang="en-US" altLang="ko-KR" sz="2000" b="1" dirty="0" smtClean="0"/>
              <a:t>. </a:t>
            </a:r>
            <a:endParaRPr lang="en-US" altLang="ko-KR" sz="2000" b="1" dirty="0" smtClean="0"/>
          </a:p>
          <a:p>
            <a:endParaRPr lang="en-US" altLang="ko-KR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ko-KR" sz="2000" b="1" dirty="0" smtClean="0"/>
              <a:t>Jpg</a:t>
            </a:r>
            <a:r>
              <a:rPr lang="ko-KR" altLang="en-US" sz="2000" b="1" dirty="0" smtClean="0"/>
              <a:t>파일이 아닌 </a:t>
            </a:r>
            <a:r>
              <a:rPr lang="en-US" altLang="ko-KR" sz="2000" b="1" dirty="0" err="1" smtClean="0"/>
              <a:t>png</a:t>
            </a:r>
            <a:r>
              <a:rPr lang="en-US" altLang="ko-KR" sz="2000" b="1" dirty="0" smtClean="0"/>
              <a:t> </a:t>
            </a:r>
            <a:r>
              <a:rPr lang="ko-KR" altLang="en-US" sz="2000" b="1" dirty="0" err="1" smtClean="0"/>
              <a:t>파일등으로</a:t>
            </a:r>
            <a:r>
              <a:rPr lang="ko-KR" altLang="en-US" sz="2000" b="1" dirty="0" smtClean="0"/>
              <a:t> 전달하였을 경우 증명사진이 업로드가 되지 않으니 꼭 </a:t>
            </a:r>
            <a:r>
              <a:rPr lang="en-US" altLang="ko-KR" sz="2000" b="1" dirty="0" smtClean="0"/>
              <a:t>jpg</a:t>
            </a:r>
            <a:r>
              <a:rPr lang="ko-KR" altLang="en-US" sz="2000" b="1" dirty="0" smtClean="0"/>
              <a:t>파일의 증명사진을 </a:t>
            </a:r>
            <a:r>
              <a:rPr lang="ko-KR" altLang="en-US" sz="2000" b="1" dirty="0" smtClean="0"/>
              <a:t>전달하여 주시기 바랍니다</a:t>
            </a:r>
            <a:r>
              <a:rPr lang="en-US" altLang="ko-KR" sz="2000" b="1" dirty="0" smtClean="0"/>
              <a:t>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ko-KR" sz="20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ko-KR" altLang="en-US" sz="2000" b="1" dirty="0" smtClean="0"/>
              <a:t>모바일 학생증 및 학생증 체크카드에 대한 문의사항은 </a:t>
            </a:r>
            <a:r>
              <a:rPr lang="en-US" altLang="ko-KR" sz="2000" b="1" dirty="0" smtClean="0"/>
              <a:t>033)738-7529</a:t>
            </a:r>
            <a:r>
              <a:rPr lang="ko-KR" altLang="en-US" sz="2000" b="1" dirty="0" smtClean="0"/>
              <a:t>로 연락하여 주시기 바랍니다</a:t>
            </a:r>
            <a:r>
              <a:rPr lang="en-US" altLang="ko-KR" sz="2000" b="1" dirty="0" smtClean="0"/>
              <a:t>. </a:t>
            </a:r>
            <a:endParaRPr lang="en-US" altLang="ko-KR" sz="2000" b="1" dirty="0" smtClean="0"/>
          </a:p>
          <a:p>
            <a:endParaRPr lang="en-US" altLang="ko-KR" sz="2000" b="1" dirty="0"/>
          </a:p>
          <a:p>
            <a:endParaRPr lang="en-US" altLang="ko-KR" sz="2000" b="1" dirty="0" smtClean="0"/>
          </a:p>
        </p:txBody>
      </p:sp>
    </p:spTree>
    <p:extLst>
      <p:ext uri="{BB962C8B-B14F-4D97-AF65-F5344CB8AC3E}">
        <p14:creationId xmlns:p14="http://schemas.microsoft.com/office/powerpoint/2010/main" val="135801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대각선 방향의 모서리가 둥근 사각형 3"/>
          <p:cNvSpPr/>
          <p:nvPr/>
        </p:nvSpPr>
        <p:spPr>
          <a:xfrm>
            <a:off x="0" y="8620"/>
            <a:ext cx="12192000" cy="6858000"/>
          </a:xfrm>
          <a:prstGeom prst="round2DiagRect">
            <a:avLst>
              <a:gd name="adj1" fmla="val 0"/>
              <a:gd name="adj2" fmla="val 0"/>
            </a:avLst>
          </a:prstGeom>
          <a:gradFill flip="xy" rotWithShape="1">
            <a:gsLst>
              <a:gs pos="0">
                <a:schemeClr val="accent3">
                  <a:lumMod val="60000"/>
                  <a:lumOff val="40000"/>
                  <a:alpha val="100000"/>
                </a:schemeClr>
              </a:gs>
              <a:gs pos="100000">
                <a:schemeClr val="bg1">
                  <a:alpha val="100000"/>
                </a:schemeClr>
              </a:gs>
            </a:gsLst>
            <a:lin ang="1200000" scaled="0"/>
            <a:tileRect/>
          </a:gradFill>
          <a:ln>
            <a:noFill/>
          </a:ln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endParaRPr lang="en-US" altLang="ko-KR"/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620"/>
            <a:ext cx="12192000" cy="6858000"/>
          </a:xfrm>
          <a:prstGeom prst="rect">
            <a:avLst/>
          </a:prstGeom>
        </p:spPr>
      </p:pic>
      <p:sp>
        <p:nvSpPr>
          <p:cNvPr id="2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>
              <a:defRPr lang="ko-KR" altLang="en-US"/>
            </a:pPr>
            <a:fld id="{5B569DBD-7050-413C-BE2C-B48EA696098B}" type="slidenum">
              <a:rPr lang="en-US" altLang="en-US"/>
              <a:pPr lvl="0">
                <a:defRPr lang="ko-KR" altLang="en-US"/>
              </a:pPr>
              <a:t>14</a:t>
            </a:fld>
            <a:endParaRPr lang="en-US" altLang="en-US"/>
          </a:p>
        </p:txBody>
      </p:sp>
      <p:sp>
        <p:nvSpPr>
          <p:cNvPr id="6" name="직사각형 1"/>
          <p:cNvSpPr/>
          <p:nvPr/>
        </p:nvSpPr>
        <p:spPr>
          <a:xfrm>
            <a:off x="0" y="3032090"/>
            <a:ext cx="6192688" cy="1621045"/>
          </a:xfrm>
          <a:prstGeom prst="rect">
            <a:avLst/>
          </a:prstGeom>
          <a:noFill/>
          <a:ln algn="ctr">
            <a:noFill/>
          </a:ln>
          <a:effectLst>
            <a:softEdge rad="12700"/>
          </a:effectLst>
        </p:spPr>
        <p:style>
          <a:lnRef idx="2">
            <a:schemeClr val="accent1">
              <a:shade val="2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>
            <a:noAutofit/>
          </a:bodyPr>
          <a:lstStyle/>
          <a:p>
            <a:pPr algn="ctr">
              <a:defRPr lang="ko-KR" altLang="en-US"/>
            </a:pPr>
            <a:r>
              <a:rPr lang="en-US" altLang="ko-KR" sz="7000" b="1" dirty="0">
                <a:solidFill>
                  <a:schemeClr val="accent3">
                    <a:lumMod val="90000"/>
                  </a:schemeClr>
                </a:solidFill>
                <a:latin typeface="한컴 윤고딕 230"/>
                <a:ea typeface="한컴 윤고딕 230"/>
              </a:rPr>
              <a:t> </a:t>
            </a:r>
          </a:p>
          <a:p>
            <a:pPr algn="ctr">
              <a:defRPr lang="ko-KR" altLang="en-US"/>
            </a:pPr>
            <a:endParaRPr lang="ko-KR" altLang="en-US" sz="7000" b="1" dirty="0">
              <a:solidFill>
                <a:schemeClr val="accent3">
                  <a:lumMod val="90000"/>
                </a:schemeClr>
              </a:solidFill>
              <a:latin typeface="한컴 윤고딕 230"/>
              <a:ea typeface="한컴 윤고딕 230"/>
            </a:endParaRPr>
          </a:p>
          <a:p>
            <a:pPr algn="ctr">
              <a:defRPr lang="ko-KR" altLang="en-US"/>
            </a:pPr>
            <a:endParaRPr lang="ko-KR" altLang="en-US" sz="2500" b="1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80416" y="280416"/>
            <a:ext cx="57424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ko-KR" dirty="0" smtClean="0"/>
          </a:p>
          <a:p>
            <a:endParaRPr lang="en-US" altLang="ko-KR" dirty="0"/>
          </a:p>
          <a:p>
            <a:pPr algn="ctr"/>
            <a:r>
              <a:rPr lang="ko-KR" altLang="en-US" sz="6000" b="1" dirty="0" smtClean="0">
                <a:solidFill>
                  <a:srgbClr val="7C42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감사합니다</a:t>
            </a:r>
            <a:r>
              <a:rPr lang="en-US" altLang="ko-KR" sz="6000" b="1" dirty="0" smtClean="0">
                <a:solidFill>
                  <a:srgbClr val="7C428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HY견고딕" panose="02030600000101010101" pitchFamily="18" charset="-127"/>
                <a:ea typeface="HY견고딕" panose="02030600000101010101" pitchFamily="18" charset="-127"/>
              </a:rPr>
              <a:t>.</a:t>
            </a:r>
            <a:endParaRPr lang="ko-KR" altLang="en-US" sz="6000" b="1" dirty="0">
              <a:solidFill>
                <a:srgbClr val="7C428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HY견고딕" panose="02030600000101010101" pitchFamily="18" charset="-127"/>
              <a:ea typeface="HY견고딕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4176000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/>
    </mc:Choice>
    <mc:Fallback xmlns="" xmlns:c="http://schemas.openxmlformats.org/drawingml/2006/chart" xmlns:dgm="http://schemas.openxmlformats.org/drawingml/2006/diagram" xmlns:dsp="http://schemas.microsoft.com/office/drawing/2008/diagram">
      <p:transition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직사각형 7">
            <a:extLst>
              <a:ext uri="{FF2B5EF4-FFF2-40B4-BE49-F238E27FC236}">
                <a16:creationId xmlns:a16="http://schemas.microsoft.com/office/drawing/2014/main" id="{3F304190-D9A3-45B9-A607-7E1BE889378B}"/>
              </a:ext>
            </a:extLst>
          </p:cNvPr>
          <p:cNvSpPr/>
          <p:nvPr/>
        </p:nvSpPr>
        <p:spPr>
          <a:xfrm rot="5400000">
            <a:off x="729711" y="567844"/>
            <a:ext cx="368731" cy="144015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FEA7825-A9ED-44AC-9E4D-8D08417D1E19}"/>
              </a:ext>
            </a:extLst>
          </p:cNvPr>
          <p:cNvSpPr txBox="1"/>
          <p:nvPr/>
        </p:nvSpPr>
        <p:spPr>
          <a:xfrm>
            <a:off x="986085" y="316685"/>
            <a:ext cx="63321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모바일 학생증 사용방법 안내</a:t>
            </a:r>
            <a:endParaRPr lang="en-US" altLang="ko-KR" sz="3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6" name="그림 5">
            <a:extLst>
              <a:ext uri="{FF2B5EF4-FFF2-40B4-BE49-F238E27FC236}">
                <a16:creationId xmlns:a16="http://schemas.microsoft.com/office/drawing/2014/main" id="{91D14888-500D-41A0-B2DE-73DB4333C3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32" y="67592"/>
            <a:ext cx="1923352" cy="572260"/>
          </a:xfrm>
          <a:prstGeom prst="rect">
            <a:avLst/>
          </a:prstGeom>
        </p:spPr>
      </p:pic>
      <p:sp>
        <p:nvSpPr>
          <p:cNvPr id="2" name="내용 개체 틀 1"/>
          <p:cNvSpPr>
            <a:spLocks noGrp="1"/>
          </p:cNvSpPr>
          <p:nvPr>
            <p:ph sz="half" idx="1"/>
          </p:nvPr>
        </p:nvSpPr>
        <p:spPr>
          <a:xfrm>
            <a:off x="6344697" y="1978025"/>
            <a:ext cx="5181600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APPLE</a:t>
            </a:r>
            <a:endParaRPr lang="ko-KR" altLang="en-US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7" name="내용 개체 틀 1"/>
          <p:cNvSpPr>
            <a:spLocks noGrp="1"/>
          </p:cNvSpPr>
          <p:nvPr>
            <p:ph sz="half" idx="1"/>
          </p:nvPr>
        </p:nvSpPr>
        <p:spPr>
          <a:xfrm>
            <a:off x="990600" y="1978025"/>
            <a:ext cx="5181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ANDROID</a:t>
            </a:r>
            <a:endParaRPr lang="ko-KR" altLang="en-US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3" name="그림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850" y="3013262"/>
            <a:ext cx="2705100" cy="3009900"/>
          </a:xfrm>
          <a:prstGeom prst="rect">
            <a:avLst/>
          </a:prstGeom>
        </p:spPr>
      </p:pic>
      <p:pic>
        <p:nvPicPr>
          <p:cNvPr id="4" name="그림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2947" y="2838451"/>
            <a:ext cx="2705100" cy="300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808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BB3130B7-9750-48E9-82CA-7A92D5D2C108}"/>
              </a:ext>
            </a:extLst>
          </p:cNvPr>
          <p:cNvSpPr/>
          <p:nvPr/>
        </p:nvSpPr>
        <p:spPr>
          <a:xfrm>
            <a:off x="6647383" y="5126634"/>
            <a:ext cx="1191352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 err="1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장애생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지원센터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8DE4DB3-C977-4499-8BAD-6CF913F801BB}"/>
              </a:ext>
            </a:extLst>
          </p:cNvPr>
          <p:cNvSpPr/>
          <p:nvPr/>
        </p:nvSpPr>
        <p:spPr>
          <a:xfrm>
            <a:off x="409399" y="5318994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장학 및 </a:t>
            </a:r>
            <a:r>
              <a:rPr lang="ko-KR" altLang="en-US" sz="2000" b="1" dirty="0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자금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EF830E0-385F-4749-B16C-2A3094D24DC2}"/>
              </a:ext>
            </a:extLst>
          </p:cNvPr>
          <p:cNvSpPr/>
          <p:nvPr/>
        </p:nvSpPr>
        <p:spPr>
          <a:xfrm>
            <a:off x="951469" y="433085"/>
            <a:ext cx="612736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모바일 학생증 사용방법 안내</a:t>
            </a:r>
            <a:endParaRPr lang="en-US" altLang="ko-KR" sz="3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0F6AF18-5669-43F0-AB6C-465B8D43A734}"/>
              </a:ext>
            </a:extLst>
          </p:cNvPr>
          <p:cNvSpPr/>
          <p:nvPr/>
        </p:nvSpPr>
        <p:spPr>
          <a:xfrm rot="5400000">
            <a:off x="695095" y="635352"/>
            <a:ext cx="368731" cy="144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D103B9F-C9E3-4FB2-963B-D6868176D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32" y="67592"/>
            <a:ext cx="1923352" cy="572260"/>
          </a:xfrm>
          <a:prstGeom prst="rect">
            <a:avLst/>
          </a:prstGeom>
        </p:spPr>
      </p:pic>
      <p:sp>
        <p:nvSpPr>
          <p:cNvPr id="22" name="내용 개체 틀 1"/>
          <p:cNvSpPr txBox="1">
            <a:spLocks/>
          </p:cNvSpPr>
          <p:nvPr/>
        </p:nvSpPr>
        <p:spPr>
          <a:xfrm>
            <a:off x="951070" y="1557550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ANDROID</a:t>
            </a:r>
            <a:endParaRPr lang="ko-KR" altLang="en-US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내용 개체 틀 1"/>
          <p:cNvSpPr txBox="1">
            <a:spLocks/>
          </p:cNvSpPr>
          <p:nvPr/>
        </p:nvSpPr>
        <p:spPr>
          <a:xfrm>
            <a:off x="6674341" y="1557550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APPLE</a:t>
            </a:r>
            <a:endParaRPr lang="ko-KR" altLang="en-US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9856" y="2178424"/>
            <a:ext cx="3564826" cy="4413939"/>
          </a:xfrm>
          <a:prstGeom prst="rect">
            <a:avLst/>
          </a:prstGeom>
        </p:spPr>
      </p:pic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2682" y="2178423"/>
            <a:ext cx="3564826" cy="441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9038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BB3130B7-9750-48E9-82CA-7A92D5D2C108}"/>
              </a:ext>
            </a:extLst>
          </p:cNvPr>
          <p:cNvSpPr/>
          <p:nvPr/>
        </p:nvSpPr>
        <p:spPr>
          <a:xfrm>
            <a:off x="6647383" y="5126634"/>
            <a:ext cx="1191352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 err="1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장애생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지원센터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8DE4DB3-C977-4499-8BAD-6CF913F801BB}"/>
              </a:ext>
            </a:extLst>
          </p:cNvPr>
          <p:cNvSpPr/>
          <p:nvPr/>
        </p:nvSpPr>
        <p:spPr>
          <a:xfrm>
            <a:off x="409399" y="5318994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장학 및 </a:t>
            </a:r>
            <a:r>
              <a:rPr lang="ko-KR" altLang="en-US" sz="2000" b="1" dirty="0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자금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EF830E0-385F-4749-B16C-2A3094D24DC2}"/>
              </a:ext>
            </a:extLst>
          </p:cNvPr>
          <p:cNvSpPr/>
          <p:nvPr/>
        </p:nvSpPr>
        <p:spPr>
          <a:xfrm>
            <a:off x="951469" y="433085"/>
            <a:ext cx="612736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모바일 학생증 사용방법 안내</a:t>
            </a:r>
            <a:endParaRPr lang="en-US" altLang="ko-KR" sz="3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0F6AF18-5669-43F0-AB6C-465B8D43A734}"/>
              </a:ext>
            </a:extLst>
          </p:cNvPr>
          <p:cNvSpPr/>
          <p:nvPr/>
        </p:nvSpPr>
        <p:spPr>
          <a:xfrm rot="5400000">
            <a:off x="695095" y="635352"/>
            <a:ext cx="368731" cy="144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D103B9F-C9E3-4FB2-963B-D6868176D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32" y="67592"/>
            <a:ext cx="1923352" cy="572260"/>
          </a:xfrm>
          <a:prstGeom prst="rect">
            <a:avLst/>
          </a:prstGeom>
        </p:spPr>
      </p:pic>
      <p:sp>
        <p:nvSpPr>
          <p:cNvPr id="22" name="내용 개체 틀 1"/>
          <p:cNvSpPr txBox="1">
            <a:spLocks/>
          </p:cNvSpPr>
          <p:nvPr/>
        </p:nvSpPr>
        <p:spPr>
          <a:xfrm>
            <a:off x="951070" y="1557550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ANDROID</a:t>
            </a:r>
            <a:endParaRPr lang="ko-KR" altLang="en-US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3" name="내용 개체 틀 1"/>
          <p:cNvSpPr txBox="1">
            <a:spLocks/>
          </p:cNvSpPr>
          <p:nvPr/>
        </p:nvSpPr>
        <p:spPr>
          <a:xfrm>
            <a:off x="6674341" y="1557550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APPLE</a:t>
            </a:r>
            <a:endParaRPr lang="ko-KR" altLang="en-US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1840" y="2178422"/>
            <a:ext cx="3560060" cy="4413939"/>
          </a:xfrm>
          <a:prstGeom prst="rect">
            <a:avLst/>
          </a:prstGeom>
        </p:spPr>
      </p:pic>
      <p:pic>
        <p:nvPicPr>
          <p:cNvPr id="5" name="그림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4890" y="2178422"/>
            <a:ext cx="3780501" cy="441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139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BB3130B7-9750-48E9-82CA-7A92D5D2C108}"/>
              </a:ext>
            </a:extLst>
          </p:cNvPr>
          <p:cNvSpPr/>
          <p:nvPr/>
        </p:nvSpPr>
        <p:spPr>
          <a:xfrm>
            <a:off x="6647383" y="5126634"/>
            <a:ext cx="1191352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 err="1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장애생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지원센터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8DE4DB3-C977-4499-8BAD-6CF913F801BB}"/>
              </a:ext>
            </a:extLst>
          </p:cNvPr>
          <p:cNvSpPr/>
          <p:nvPr/>
        </p:nvSpPr>
        <p:spPr>
          <a:xfrm>
            <a:off x="409399" y="5318994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장학 및 </a:t>
            </a:r>
            <a:r>
              <a:rPr lang="ko-KR" altLang="en-US" sz="2000" b="1" dirty="0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자금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EF830E0-385F-4749-B16C-2A3094D24DC2}"/>
              </a:ext>
            </a:extLst>
          </p:cNvPr>
          <p:cNvSpPr/>
          <p:nvPr/>
        </p:nvSpPr>
        <p:spPr>
          <a:xfrm>
            <a:off x="951469" y="433085"/>
            <a:ext cx="612736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모바일 학생증 사용방법 안내</a:t>
            </a:r>
            <a:endParaRPr lang="en-US" altLang="ko-KR" sz="3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0F6AF18-5669-43F0-AB6C-465B8D43A734}"/>
              </a:ext>
            </a:extLst>
          </p:cNvPr>
          <p:cNvSpPr/>
          <p:nvPr/>
        </p:nvSpPr>
        <p:spPr>
          <a:xfrm rot="5400000">
            <a:off x="695095" y="635352"/>
            <a:ext cx="368731" cy="144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D103B9F-C9E3-4FB2-963B-D6868176D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32" y="67592"/>
            <a:ext cx="1923352" cy="572260"/>
          </a:xfrm>
          <a:prstGeom prst="rect">
            <a:avLst/>
          </a:prstGeom>
        </p:spPr>
      </p:pic>
      <p:sp>
        <p:nvSpPr>
          <p:cNvPr id="23" name="내용 개체 틀 1"/>
          <p:cNvSpPr txBox="1">
            <a:spLocks/>
          </p:cNvSpPr>
          <p:nvPr/>
        </p:nvSpPr>
        <p:spPr>
          <a:xfrm>
            <a:off x="807453" y="1529349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 panose="020B0604020202020204" pitchFamily="34" charset="0"/>
              <a:buNone/>
            </a:pP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ANDROID</a:t>
            </a:r>
            <a:r>
              <a:rPr lang="ko-KR" altLang="en-US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&amp; APPLE</a:t>
            </a:r>
            <a:endParaRPr lang="ko-KR" altLang="en-US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9639" y="2104372"/>
            <a:ext cx="591410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모바일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신분증 접속</a:t>
            </a: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신입생 학번 입력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아이디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신입생 생년월일 입력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패스워드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위 정보 입력 후 로그인</a:t>
            </a: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 smtClean="0"/>
          </a:p>
          <a:p>
            <a:endParaRPr lang="ko-KR" altLang="en-US" sz="2000" dirty="0"/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3991" y="2104372"/>
            <a:ext cx="3168524" cy="4281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8057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BB3130B7-9750-48E9-82CA-7A92D5D2C108}"/>
              </a:ext>
            </a:extLst>
          </p:cNvPr>
          <p:cNvSpPr/>
          <p:nvPr/>
        </p:nvSpPr>
        <p:spPr>
          <a:xfrm>
            <a:off x="6647383" y="5126634"/>
            <a:ext cx="1191352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 err="1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장애생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지원센터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8DE4DB3-C977-4499-8BAD-6CF913F801BB}"/>
              </a:ext>
            </a:extLst>
          </p:cNvPr>
          <p:cNvSpPr/>
          <p:nvPr/>
        </p:nvSpPr>
        <p:spPr>
          <a:xfrm>
            <a:off x="409399" y="5318994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장학 및 </a:t>
            </a:r>
            <a:r>
              <a:rPr lang="ko-KR" altLang="en-US" sz="2000" b="1" dirty="0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자금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EF830E0-385F-4749-B16C-2A3094D24DC2}"/>
              </a:ext>
            </a:extLst>
          </p:cNvPr>
          <p:cNvSpPr/>
          <p:nvPr/>
        </p:nvSpPr>
        <p:spPr>
          <a:xfrm>
            <a:off x="951469" y="433085"/>
            <a:ext cx="612736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모바일 학생증 사용방법 안내</a:t>
            </a:r>
            <a:endParaRPr lang="en-US" altLang="ko-KR" sz="3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0F6AF18-5669-43F0-AB6C-465B8D43A734}"/>
              </a:ext>
            </a:extLst>
          </p:cNvPr>
          <p:cNvSpPr/>
          <p:nvPr/>
        </p:nvSpPr>
        <p:spPr>
          <a:xfrm rot="5400000">
            <a:off x="695095" y="635352"/>
            <a:ext cx="368731" cy="144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D103B9F-C9E3-4FB2-963B-D6868176D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32" y="67592"/>
            <a:ext cx="1923352" cy="572260"/>
          </a:xfrm>
          <a:prstGeom prst="rect">
            <a:avLst/>
          </a:prstGeom>
        </p:spPr>
      </p:pic>
      <p:sp>
        <p:nvSpPr>
          <p:cNvPr id="23" name="내용 개체 틀 1"/>
          <p:cNvSpPr txBox="1">
            <a:spLocks/>
          </p:cNvSpPr>
          <p:nvPr/>
        </p:nvSpPr>
        <p:spPr>
          <a:xfrm>
            <a:off x="807453" y="1529349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ANDROID</a:t>
            </a:r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&amp; APPLE</a:t>
            </a:r>
            <a:endParaRPr lang="ko-KR" altLang="en-US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589639" y="2104372"/>
            <a:ext cx="5914103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1. QR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코드</a:t>
            </a: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도서관 출입시스템</a:t>
            </a: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(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도서대출 서비스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도서관 좌석 대여 서비스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z="2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2000" dirty="0" smtClean="0"/>
          </a:p>
          <a:p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2.</a:t>
            </a:r>
            <a:r>
              <a:rPr lang="en-US" altLang="ko-KR" sz="2000" b="1" dirty="0" smtClean="0"/>
              <a:t> 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재발급</a:t>
            </a: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ko-KR" sz="2000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QR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코드의 경우 유효시간 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90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초 만료</a:t>
            </a:r>
            <a:endParaRPr lang="en-US" altLang="ko-KR" sz="2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r>
              <a:rPr lang="en-US" altLang="ko-KR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(90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초 만료 후 재발급 버튼 클릭 시 새로운 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QR</a:t>
            </a:r>
          </a:p>
          <a:p>
            <a:r>
              <a:rPr lang="en-US" altLang="ko-KR" sz="2000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</a:t>
            </a:r>
            <a:r>
              <a:rPr lang="ko-KR" altLang="en-US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코드 발급</a:t>
            </a:r>
            <a:r>
              <a:rPr lang="en-US" altLang="ko-KR" sz="20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)</a:t>
            </a:r>
            <a:endParaRPr lang="en-US" altLang="ko-KR" sz="20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endParaRPr lang="en-US" altLang="ko-KR" sz="2000" dirty="0" smtClean="0"/>
          </a:p>
          <a:p>
            <a:endParaRPr lang="ko-KR" altLang="en-US" sz="2000" dirty="0"/>
          </a:p>
        </p:txBody>
      </p:sp>
      <p:pic>
        <p:nvPicPr>
          <p:cNvPr id="6" name="그림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69" y="2104372"/>
            <a:ext cx="3750767" cy="44139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7285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BB3130B7-9750-48E9-82CA-7A92D5D2C108}"/>
              </a:ext>
            </a:extLst>
          </p:cNvPr>
          <p:cNvSpPr/>
          <p:nvPr/>
        </p:nvSpPr>
        <p:spPr>
          <a:xfrm>
            <a:off x="6647383" y="5126634"/>
            <a:ext cx="1191352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 err="1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장애생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지원센터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8DE4DB3-C977-4499-8BAD-6CF913F801BB}"/>
              </a:ext>
            </a:extLst>
          </p:cNvPr>
          <p:cNvSpPr/>
          <p:nvPr/>
        </p:nvSpPr>
        <p:spPr>
          <a:xfrm>
            <a:off x="409399" y="5318994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장학 및 </a:t>
            </a:r>
            <a:r>
              <a:rPr lang="ko-KR" altLang="en-US" sz="2000" b="1" dirty="0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자금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EF830E0-385F-4749-B16C-2A3094D24DC2}"/>
              </a:ext>
            </a:extLst>
          </p:cNvPr>
          <p:cNvSpPr/>
          <p:nvPr/>
        </p:nvSpPr>
        <p:spPr>
          <a:xfrm>
            <a:off x="951469" y="433085"/>
            <a:ext cx="612736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모바일 학생증 사용방법 안내</a:t>
            </a:r>
            <a:endParaRPr lang="en-US" altLang="ko-KR" sz="3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0F6AF18-5669-43F0-AB6C-465B8D43A734}"/>
              </a:ext>
            </a:extLst>
          </p:cNvPr>
          <p:cNvSpPr/>
          <p:nvPr/>
        </p:nvSpPr>
        <p:spPr>
          <a:xfrm rot="5400000">
            <a:off x="695095" y="635352"/>
            <a:ext cx="368731" cy="144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D103B9F-C9E3-4FB2-963B-D6868176D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32" y="67592"/>
            <a:ext cx="1923352" cy="572260"/>
          </a:xfrm>
          <a:prstGeom prst="rect">
            <a:avLst/>
          </a:prstGeom>
        </p:spPr>
      </p:pic>
      <p:sp>
        <p:nvSpPr>
          <p:cNvPr id="23" name="내용 개체 틀 1"/>
          <p:cNvSpPr txBox="1">
            <a:spLocks/>
          </p:cNvSpPr>
          <p:nvPr/>
        </p:nvSpPr>
        <p:spPr>
          <a:xfrm>
            <a:off x="807453" y="1529349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ANDROID</a:t>
            </a:r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&amp; APPLE</a:t>
            </a:r>
            <a:endParaRPr lang="ko-KR" altLang="en-US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69" y="2104372"/>
            <a:ext cx="3750767" cy="4544906"/>
          </a:xfrm>
          <a:prstGeom prst="rect">
            <a:avLst/>
          </a:prstGeom>
        </p:spPr>
      </p:pic>
      <p:sp>
        <p:nvSpPr>
          <p:cNvPr id="5" name="오른쪽 화살표 4"/>
          <p:cNvSpPr/>
          <p:nvPr/>
        </p:nvSpPr>
        <p:spPr>
          <a:xfrm>
            <a:off x="5416826" y="3458817"/>
            <a:ext cx="655983" cy="918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7" name="그림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77" y="2104372"/>
            <a:ext cx="3750767" cy="454490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242577" y="1535542"/>
            <a:ext cx="3750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학교홈페이지 접속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565832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BB3130B7-9750-48E9-82CA-7A92D5D2C108}"/>
              </a:ext>
            </a:extLst>
          </p:cNvPr>
          <p:cNvSpPr/>
          <p:nvPr/>
        </p:nvSpPr>
        <p:spPr>
          <a:xfrm>
            <a:off x="6647383" y="5126634"/>
            <a:ext cx="1191352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 err="1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장애생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지원센터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8DE4DB3-C977-4499-8BAD-6CF913F801BB}"/>
              </a:ext>
            </a:extLst>
          </p:cNvPr>
          <p:cNvSpPr/>
          <p:nvPr/>
        </p:nvSpPr>
        <p:spPr>
          <a:xfrm>
            <a:off x="409399" y="5318994"/>
            <a:ext cx="164500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장학 및 </a:t>
            </a:r>
            <a:r>
              <a:rPr lang="ko-KR" altLang="en-US" sz="2000" b="1" dirty="0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자금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EF830E0-385F-4749-B16C-2A3094D24DC2}"/>
              </a:ext>
            </a:extLst>
          </p:cNvPr>
          <p:cNvSpPr/>
          <p:nvPr/>
        </p:nvSpPr>
        <p:spPr>
          <a:xfrm>
            <a:off x="951469" y="433085"/>
            <a:ext cx="612736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모바일 학생증 사용방법 안내</a:t>
            </a:r>
            <a:endParaRPr lang="en-US" altLang="ko-KR" sz="3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0F6AF18-5669-43F0-AB6C-465B8D43A734}"/>
              </a:ext>
            </a:extLst>
          </p:cNvPr>
          <p:cNvSpPr/>
          <p:nvPr/>
        </p:nvSpPr>
        <p:spPr>
          <a:xfrm rot="5400000">
            <a:off x="695095" y="635352"/>
            <a:ext cx="368731" cy="144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D103B9F-C9E3-4FB2-963B-D6868176D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32" y="67592"/>
            <a:ext cx="1923352" cy="572260"/>
          </a:xfrm>
          <a:prstGeom prst="rect">
            <a:avLst/>
          </a:prstGeom>
        </p:spPr>
      </p:pic>
      <p:sp>
        <p:nvSpPr>
          <p:cNvPr id="23" name="내용 개체 틀 1"/>
          <p:cNvSpPr txBox="1">
            <a:spLocks/>
          </p:cNvSpPr>
          <p:nvPr/>
        </p:nvSpPr>
        <p:spPr>
          <a:xfrm>
            <a:off x="807453" y="1529349"/>
            <a:ext cx="5181600" cy="4351338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ko-KR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ANDROID</a:t>
            </a:r>
            <a:r>
              <a:rPr lang="ko-KR" altLang="en-US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&amp; APPLE</a:t>
            </a:r>
            <a:endParaRPr lang="ko-KR" altLang="en-US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5" name="오른쪽 화살표 4"/>
          <p:cNvSpPr/>
          <p:nvPr/>
        </p:nvSpPr>
        <p:spPr>
          <a:xfrm>
            <a:off x="5416826" y="3458817"/>
            <a:ext cx="655983" cy="91800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sp>
        <p:nvSpPr>
          <p:cNvPr id="8" name="TextBox 7"/>
          <p:cNvSpPr txBox="1"/>
          <p:nvPr/>
        </p:nvSpPr>
        <p:spPr>
          <a:xfrm>
            <a:off x="6242577" y="1535542"/>
            <a:ext cx="37507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ko-KR" altLang="en-US" sz="2800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이용안내 방법 알림</a:t>
            </a:r>
            <a:endParaRPr lang="ko-KR" altLang="en-US" sz="2800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2869" y="2104372"/>
            <a:ext cx="3750767" cy="4544906"/>
          </a:xfrm>
          <a:prstGeom prst="rect">
            <a:avLst/>
          </a:prstGeom>
        </p:spPr>
      </p:pic>
      <p:pic>
        <p:nvPicPr>
          <p:cNvPr id="3" name="그림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77" y="2104372"/>
            <a:ext cx="3750767" cy="4544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5567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직사각형 25">
            <a:extLst>
              <a:ext uri="{FF2B5EF4-FFF2-40B4-BE49-F238E27FC236}">
                <a16:creationId xmlns:a16="http://schemas.microsoft.com/office/drawing/2014/main" id="{BB3130B7-9750-48E9-82CA-7A92D5D2C108}"/>
              </a:ext>
            </a:extLst>
          </p:cNvPr>
          <p:cNvSpPr/>
          <p:nvPr/>
        </p:nvSpPr>
        <p:spPr>
          <a:xfrm>
            <a:off x="6647383" y="5126634"/>
            <a:ext cx="1191352" cy="75405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 err="1" smtClean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장애생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>
                <a:solidFill>
                  <a:schemeClr val="bg1"/>
                </a:solidFill>
                <a:latin typeface="휴먼옛체" pitchFamily="2" charset="-127"/>
                <a:ea typeface="휴먼옛체" pitchFamily="2" charset="-127"/>
              </a:rPr>
              <a:t>지원센터</a:t>
            </a:r>
            <a:endParaRPr lang="en-US" altLang="ko-KR" sz="2000" b="1" dirty="0">
              <a:solidFill>
                <a:schemeClr val="bg1"/>
              </a:solidFill>
              <a:latin typeface="휴먼옛체" pitchFamily="2" charset="-127"/>
              <a:ea typeface="휴먼옛체" pitchFamily="2" charset="-127"/>
            </a:endParaRPr>
          </a:p>
        </p:txBody>
      </p:sp>
      <p:sp>
        <p:nvSpPr>
          <p:cNvPr id="29" name="직사각형 28">
            <a:extLst>
              <a:ext uri="{FF2B5EF4-FFF2-40B4-BE49-F238E27FC236}">
                <a16:creationId xmlns:a16="http://schemas.microsoft.com/office/drawing/2014/main" id="{28DE4DB3-C977-4499-8BAD-6CF913F801BB}"/>
              </a:ext>
            </a:extLst>
          </p:cNvPr>
          <p:cNvSpPr/>
          <p:nvPr/>
        </p:nvSpPr>
        <p:spPr>
          <a:xfrm>
            <a:off x="852341" y="5523392"/>
            <a:ext cx="10324932" cy="1138773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위의 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3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개의 항목들을 미리 준비해주시면 빠르고 신청이 가능합니다</a:t>
            </a: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 err="1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신한은행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계좌가 없는 신입생들은 </a:t>
            </a:r>
            <a:r>
              <a:rPr lang="ko-KR" altLang="en-US" sz="2000" b="1" dirty="0" smtClean="0">
                <a:solidFill>
                  <a:schemeClr val="accent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통장</a:t>
            </a:r>
            <a:r>
              <a:rPr lang="en-US" altLang="ko-KR" sz="2000" b="1" dirty="0" smtClean="0">
                <a:solidFill>
                  <a:schemeClr val="accent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000" b="1" dirty="0" smtClean="0">
                <a:solidFill>
                  <a:schemeClr val="accent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카드 동시 개설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로 진행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</a:p>
          <a:p>
            <a:pPr lvl="0" algn="ctr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본인의 사진 등록 시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, 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반드시 </a:t>
            </a:r>
            <a:r>
              <a:rPr lang="ko-KR" altLang="en-US" sz="2000" b="1" dirty="0" smtClean="0">
                <a:solidFill>
                  <a:schemeClr val="accent2"/>
                </a:solidFill>
                <a:latin typeface="HY헤드라인M" panose="02030600000101010101" pitchFamily="18" charset="-127"/>
                <a:ea typeface="HY헤드라인M" panose="02030600000101010101" pitchFamily="18" charset="-127"/>
              </a:rPr>
              <a:t>본인임을 확인할 수 있는 사진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으로 등록해주세요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!</a:t>
            </a: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36" name="직사각형 35">
            <a:extLst>
              <a:ext uri="{FF2B5EF4-FFF2-40B4-BE49-F238E27FC236}">
                <a16:creationId xmlns:a16="http://schemas.microsoft.com/office/drawing/2014/main" id="{2EF830E0-385F-4749-B16C-2A3094D24DC2}"/>
              </a:ext>
            </a:extLst>
          </p:cNvPr>
          <p:cNvSpPr/>
          <p:nvPr/>
        </p:nvSpPr>
        <p:spPr>
          <a:xfrm>
            <a:off x="951469" y="433085"/>
            <a:ext cx="6127367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defTabSz="5778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ko-KR" altLang="en-US" sz="36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학생증 체크카드 발급 안내</a:t>
            </a:r>
            <a:endParaRPr lang="en-US" altLang="ko-KR" sz="36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sp>
        <p:nvSpPr>
          <p:cNvPr id="20" name="직사각형 19">
            <a:extLst>
              <a:ext uri="{FF2B5EF4-FFF2-40B4-BE49-F238E27FC236}">
                <a16:creationId xmlns:a16="http://schemas.microsoft.com/office/drawing/2014/main" id="{90F6AF18-5669-43F0-AB6C-465B8D43A734}"/>
              </a:ext>
            </a:extLst>
          </p:cNvPr>
          <p:cNvSpPr/>
          <p:nvPr/>
        </p:nvSpPr>
        <p:spPr>
          <a:xfrm rot="5400000">
            <a:off x="695095" y="635352"/>
            <a:ext cx="368731" cy="144015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7D103B9F-C9E3-4FB2-963B-D6868176DB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5832" y="67592"/>
            <a:ext cx="1923352" cy="572260"/>
          </a:xfrm>
          <a:prstGeom prst="rect">
            <a:avLst/>
          </a:prstGeom>
        </p:spPr>
      </p:pic>
      <p:sp>
        <p:nvSpPr>
          <p:cNvPr id="23" name="내용 개체 틀 1"/>
          <p:cNvSpPr txBox="1">
            <a:spLocks/>
          </p:cNvSpPr>
          <p:nvPr/>
        </p:nvSpPr>
        <p:spPr>
          <a:xfrm>
            <a:off x="879461" y="1230446"/>
            <a:ext cx="10941064" cy="3921936"/>
          </a:xfrm>
          <a:prstGeom prst="rect">
            <a:avLst/>
          </a:prstGeom>
        </p:spPr>
        <p:txBody>
          <a:bodyPr>
            <a:normAutofit fontScale="92500" lnSpcReduction="10000"/>
          </a:bodyPr>
          <a:lstStyle>
            <a:lvl1pPr marL="228600" indent="-228600" algn="l" defTabSz="914400" rtl="0" eaLnBrk="1" latinLnBrk="1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1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①                                         ②                                                         ③</a:t>
            </a: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 smtClean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endParaRPr lang="en-US" altLang="ko-KR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  <a:p>
            <a:pPr marL="0" indent="0">
              <a:buNone/>
            </a:pP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   </a:t>
            </a:r>
          </a:p>
          <a:p>
            <a:pPr marL="0" indent="0">
              <a:buNone/>
            </a:pPr>
            <a:r>
              <a:rPr lang="en-US" altLang="ko-KR" sz="2000" b="1" dirty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신한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 SOL 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앱                             주민등록증 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/ 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운전면허증                           증명사진 </a:t>
            </a:r>
            <a:r>
              <a:rPr lang="en-US" altLang="ko-KR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JPG</a:t>
            </a:r>
            <a:r>
              <a:rPr lang="ko-KR" altLang="en-US" sz="2000" b="1" dirty="0" smtClean="0">
                <a:latin typeface="HY헤드라인M" panose="02030600000101010101" pitchFamily="18" charset="-127"/>
                <a:ea typeface="HY헤드라인M" panose="02030600000101010101" pitchFamily="18" charset="-127"/>
              </a:rPr>
              <a:t>파일</a:t>
            </a:r>
            <a:endParaRPr lang="ko-KR" altLang="en-US" sz="2000" b="1" dirty="0">
              <a:latin typeface="HY헤드라인M" panose="02030600000101010101" pitchFamily="18" charset="-127"/>
              <a:ea typeface="HY헤드라인M" panose="02030600000101010101" pitchFamily="18" charset="-127"/>
            </a:endParaRPr>
          </a:p>
        </p:txBody>
      </p:sp>
      <p:pic>
        <p:nvPicPr>
          <p:cNvPr id="4" name="그림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341" y="1604509"/>
            <a:ext cx="1753094" cy="3001699"/>
          </a:xfrm>
          <a:prstGeom prst="rect">
            <a:avLst/>
          </a:prstGeom>
        </p:spPr>
      </p:pic>
      <p:sp>
        <p:nvSpPr>
          <p:cNvPr id="6" name="오른쪽 화살표 5"/>
          <p:cNvSpPr/>
          <p:nvPr/>
        </p:nvSpPr>
        <p:spPr>
          <a:xfrm>
            <a:off x="3076575" y="2971800"/>
            <a:ext cx="938577" cy="704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9" name="그림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1848" y="1845359"/>
            <a:ext cx="3071249" cy="2520000"/>
          </a:xfrm>
          <a:prstGeom prst="rect">
            <a:avLst/>
          </a:prstGeom>
        </p:spPr>
      </p:pic>
      <p:sp>
        <p:nvSpPr>
          <p:cNvPr id="16" name="오른쪽 화살표 15"/>
          <p:cNvSpPr/>
          <p:nvPr/>
        </p:nvSpPr>
        <p:spPr>
          <a:xfrm>
            <a:off x="8019793" y="2971800"/>
            <a:ext cx="938577" cy="70485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24073" y="1604509"/>
            <a:ext cx="1753200" cy="3001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904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맑은 고딕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/>
      <a:bodyPr wrap="square">
        <a:spAutoFit/>
      </a:bodyPr>
      <a:lstStyle>
        <a:defPPr algn="ctr" defTabSz="577850">
          <a:lnSpc>
            <a:spcPct val="90000"/>
          </a:lnSpc>
          <a:spcBef>
            <a:spcPct val="0"/>
          </a:spcBef>
          <a:spcAft>
            <a:spcPct val="35000"/>
          </a:spcAft>
          <a:defRPr sz="2000" b="1" dirty="0" smtClean="0">
            <a:latin typeface="HY헤드라인M" panose="02030600000101010101" pitchFamily="18" charset="-127"/>
            <a:ea typeface="HY헤드라인M" panose="02030600000101010101" pitchFamily="18" charset="-127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5240</TotalTime>
  <Words>378</Words>
  <Application>Microsoft Office PowerPoint</Application>
  <PresentationFormat>와이드스크린</PresentationFormat>
  <Paragraphs>160</Paragraphs>
  <Slides>14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7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14</vt:i4>
      </vt:variant>
    </vt:vector>
  </HeadingPairs>
  <TitlesOfParts>
    <vt:vector size="22" baseType="lpstr">
      <vt:lpstr>HY견고딕</vt:lpstr>
      <vt:lpstr>HY헤드라인M</vt:lpstr>
      <vt:lpstr>나눔고딕</vt:lpstr>
      <vt:lpstr>맑은 고딕</vt:lpstr>
      <vt:lpstr>한컴 윤고딕 230</vt:lpstr>
      <vt:lpstr>휴먼옛체</vt:lpstr>
      <vt:lpstr>Arial</vt:lpstr>
      <vt:lpstr>Office 테마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김근주</dc:creator>
  <cp:lastModifiedBy>user</cp:lastModifiedBy>
  <cp:revision>109</cp:revision>
  <dcterms:created xsi:type="dcterms:W3CDTF">2017-12-11T01:10:59Z</dcterms:created>
  <dcterms:modified xsi:type="dcterms:W3CDTF">2021-02-01T10:04:13Z</dcterms:modified>
</cp:coreProperties>
</file>