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83" r:id="rId3"/>
    <p:sldId id="447" r:id="rId4"/>
    <p:sldId id="285" r:id="rId5"/>
    <p:sldId id="286" r:id="rId6"/>
    <p:sldId id="287" r:id="rId7"/>
    <p:sldId id="288" r:id="rId8"/>
    <p:sldId id="446" r:id="rId9"/>
    <p:sldId id="291" r:id="rId10"/>
    <p:sldId id="292" r:id="rId11"/>
    <p:sldId id="293" r:id="rId12"/>
    <p:sldId id="294" r:id="rId13"/>
    <p:sldId id="295" r:id="rId14"/>
    <p:sldId id="296" r:id="rId15"/>
    <p:sldId id="297" r:id="rId16"/>
    <p:sldId id="298" r:id="rId17"/>
    <p:sldId id="299" r:id="rId18"/>
    <p:sldId id="257" r:id="rId19"/>
    <p:sldId id="267" r:id="rId20"/>
    <p:sldId id="281" r:id="rId21"/>
    <p:sldId id="264" r:id="rId22"/>
    <p:sldId id="275" r:id="rId23"/>
    <p:sldId id="259" r:id="rId24"/>
    <p:sldId id="260" r:id="rId25"/>
    <p:sldId id="261" r:id="rId26"/>
    <p:sldId id="258" r:id="rId27"/>
    <p:sldId id="262" r:id="rId28"/>
    <p:sldId id="282" r:id="rId29"/>
    <p:sldId id="265" r:id="rId30"/>
    <p:sldId id="266" r:id="rId31"/>
    <p:sldId id="263" r:id="rId32"/>
    <p:sldId id="268" r:id="rId33"/>
    <p:sldId id="269" r:id="rId34"/>
    <p:sldId id="271" r:id="rId35"/>
    <p:sldId id="270" r:id="rId36"/>
    <p:sldId id="273" r:id="rId37"/>
    <p:sldId id="305" r:id="rId38"/>
    <p:sldId id="306" r:id="rId39"/>
    <p:sldId id="307" r:id="rId40"/>
    <p:sldId id="308" r:id="rId41"/>
    <p:sldId id="309" r:id="rId42"/>
    <p:sldId id="310" r:id="rId43"/>
    <p:sldId id="311" r:id="rId44"/>
    <p:sldId id="312" r:id="rId45"/>
    <p:sldId id="313" r:id="rId46"/>
    <p:sldId id="314" r:id="rId47"/>
    <p:sldId id="315" r:id="rId48"/>
    <p:sldId id="316" r:id="rId49"/>
    <p:sldId id="317" r:id="rId50"/>
    <p:sldId id="318" r:id="rId51"/>
    <p:sldId id="319" r:id="rId52"/>
    <p:sldId id="320" r:id="rId53"/>
    <p:sldId id="321" r:id="rId54"/>
    <p:sldId id="322" r:id="rId55"/>
    <p:sldId id="323" r:id="rId56"/>
    <p:sldId id="325" r:id="rId57"/>
    <p:sldId id="326" r:id="rId58"/>
    <p:sldId id="327" r:id="rId59"/>
    <p:sldId id="328" r:id="rId60"/>
    <p:sldId id="329" r:id="rId61"/>
    <p:sldId id="330" r:id="rId62"/>
    <p:sldId id="331" r:id="rId63"/>
    <p:sldId id="332" r:id="rId64"/>
    <p:sldId id="333" r:id="rId65"/>
    <p:sldId id="334" r:id="rId66"/>
    <p:sldId id="335" r:id="rId67"/>
    <p:sldId id="336" r:id="rId68"/>
    <p:sldId id="337" r:id="rId69"/>
    <p:sldId id="338" r:id="rId70"/>
    <p:sldId id="339" r:id="rId71"/>
    <p:sldId id="340" r:id="rId72"/>
    <p:sldId id="341" r:id="rId73"/>
    <p:sldId id="343" r:id="rId74"/>
    <p:sldId id="344" r:id="rId75"/>
    <p:sldId id="345" r:id="rId76"/>
    <p:sldId id="346" r:id="rId77"/>
    <p:sldId id="347" r:id="rId78"/>
    <p:sldId id="349" r:id="rId79"/>
    <p:sldId id="350" r:id="rId80"/>
    <p:sldId id="351" r:id="rId81"/>
    <p:sldId id="352" r:id="rId82"/>
    <p:sldId id="353" r:id="rId83"/>
    <p:sldId id="354" r:id="rId84"/>
    <p:sldId id="356" r:id="rId85"/>
    <p:sldId id="357" r:id="rId86"/>
    <p:sldId id="358" r:id="rId87"/>
    <p:sldId id="359" r:id="rId88"/>
    <p:sldId id="360" r:id="rId89"/>
    <p:sldId id="361" r:id="rId90"/>
    <p:sldId id="362" r:id="rId91"/>
    <p:sldId id="363" r:id="rId92"/>
    <p:sldId id="364" r:id="rId93"/>
    <p:sldId id="365" r:id="rId94"/>
    <p:sldId id="366" r:id="rId95"/>
    <p:sldId id="367" r:id="rId96"/>
    <p:sldId id="368" r:id="rId97"/>
    <p:sldId id="369" r:id="rId9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380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26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tableStyles" Target="tableStyle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presProps" Target="presProps.xml"/><Relationship Id="rId10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5/26/2026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5/26/2026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5/26/2026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5/26/2026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5/26/2026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5/26/2026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5/26/2026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파노라마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5/26/2026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그림 열 3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5/26/2026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5/26/2026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1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1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1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academynext.lawnb.com.libproxy.kangwon.ac.kr/Info/ContentView?sid=L000001692_230_20201020" TargetMode="External"/><Relationship Id="rId2" Type="http://schemas.openxmlformats.org/officeDocument/2006/relationships/hyperlink" Target="http://academynext.lawnb.com.libproxy.kangwon.ac.kr/Info/ContentView?sid=L000001692_225_20201020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academynext.lawnb.com.libproxy.kangwon.ac.kr/Info/ContentView?sid=L000001692_238_20201020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71132" y="2541597"/>
            <a:ext cx="8825658" cy="1292309"/>
          </a:xfrm>
        </p:spPr>
        <p:txBody>
          <a:bodyPr/>
          <a:lstStyle/>
          <a:p>
            <a:r>
              <a:rPr lang="ko-KR" altLang="en-US" sz="5400" dirty="0" smtClean="0"/>
              <a:t>범죄와 형벌</a:t>
            </a:r>
            <a:r>
              <a:rPr lang="ko-KR" altLang="en-US" sz="6000" dirty="0" smtClean="0"/>
              <a:t> 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ko-KR" altLang="en-US" dirty="0" smtClean="0">
                <a:solidFill>
                  <a:schemeClr val="tx1">
                    <a:lumMod val="95000"/>
                  </a:schemeClr>
                </a:solidFill>
              </a:rPr>
              <a:t>담당교수 최영진</a:t>
            </a:r>
            <a:endParaRPr lang="ko-KR" altLang="en-US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435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59099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200000"/>
              </a:lnSpc>
              <a:buNone/>
            </a:pPr>
            <a:endParaRPr lang="en-US" altLang="ko-KR" sz="4400" dirty="0" smtClean="0"/>
          </a:p>
          <a:p>
            <a:pPr marL="0" indent="0" algn="ctr">
              <a:lnSpc>
                <a:spcPct val="20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1</a:t>
            </a:r>
            <a:r>
              <a:rPr lang="ko-KR" altLang="en-US" sz="4400" dirty="0" smtClean="0"/>
              <a:t>편 총칙</a:t>
            </a:r>
            <a:endParaRPr lang="en-US" altLang="ko-KR" sz="4400" dirty="0" smtClean="0"/>
          </a:p>
          <a:p>
            <a:pPr marL="0" indent="0" algn="ctr">
              <a:lnSpc>
                <a:spcPct val="20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1</a:t>
            </a:r>
            <a:r>
              <a:rPr lang="ko-KR" altLang="en-US" sz="4400" dirty="0" smtClean="0"/>
              <a:t>장 형법의 적용범위</a:t>
            </a:r>
            <a:endParaRPr lang="en-US" altLang="ko-KR" sz="4400" dirty="0" smtClean="0"/>
          </a:p>
        </p:txBody>
      </p:sp>
    </p:spTree>
    <p:extLst>
      <p:ext uri="{BB962C8B-B14F-4D97-AF65-F5344CB8AC3E}">
        <p14:creationId xmlns:p14="http://schemas.microsoft.com/office/powerpoint/2010/main" val="2291842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>
                <a:solidFill>
                  <a:schemeClr val="tx1">
                    <a:lumMod val="95000"/>
                  </a:schemeClr>
                </a:solidFill>
              </a:rPr>
              <a:t>제</a:t>
            </a:r>
            <a:r>
              <a:rPr lang="en-US" altLang="ko-KR" sz="4400" dirty="0" smtClean="0">
                <a:solidFill>
                  <a:schemeClr val="tx1">
                    <a:lumMod val="95000"/>
                  </a:schemeClr>
                </a:solidFill>
              </a:rPr>
              <a:t>1</a:t>
            </a:r>
            <a:r>
              <a:rPr lang="ko-KR" altLang="en-US" sz="4400" dirty="0" smtClean="0">
                <a:solidFill>
                  <a:schemeClr val="tx1">
                    <a:lumMod val="95000"/>
                  </a:schemeClr>
                </a:solidFill>
              </a:rPr>
              <a:t>조</a:t>
            </a:r>
            <a:r>
              <a:rPr lang="en-US" altLang="ko-KR" sz="4400" dirty="0" smtClean="0">
                <a:solidFill>
                  <a:schemeClr val="tx1">
                    <a:lumMod val="95000"/>
                  </a:schemeClr>
                </a:solidFill>
              </a:rPr>
              <a:t>(</a:t>
            </a:r>
            <a:r>
              <a:rPr lang="ko-KR" altLang="en-US" sz="4400" dirty="0" smtClean="0">
                <a:solidFill>
                  <a:schemeClr val="tx1">
                    <a:lumMod val="95000"/>
                  </a:schemeClr>
                </a:solidFill>
              </a:rPr>
              <a:t>범죄의 성립과 처벌</a:t>
            </a:r>
            <a:r>
              <a:rPr lang="en-US" altLang="ko-KR" sz="4400" dirty="0" smtClean="0">
                <a:solidFill>
                  <a:schemeClr val="tx1">
                    <a:lumMod val="95000"/>
                  </a:schemeClr>
                </a:solidFill>
              </a:rPr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ko-KR" altLang="en-US" sz="2800" dirty="0" smtClean="0"/>
              <a:t>①</a:t>
            </a:r>
            <a:r>
              <a:rPr lang="ko-KR" altLang="en-US" sz="2800" dirty="0"/>
              <a:t>범죄의 성립과 처벌은 행위시의 법률에 의한다</a:t>
            </a:r>
            <a:r>
              <a:rPr lang="en-US" altLang="ko-KR" sz="2800" dirty="0"/>
              <a:t>.</a:t>
            </a:r>
            <a:r>
              <a:rPr lang="ko-KR" altLang="en-US" sz="2800" dirty="0"/>
              <a:t/>
            </a:r>
            <a:br>
              <a:rPr lang="ko-KR" altLang="en-US" sz="2800" dirty="0"/>
            </a:br>
            <a:r>
              <a:rPr lang="ko-KR" altLang="en-US" sz="2800" dirty="0"/>
              <a:t>②</a:t>
            </a:r>
            <a:r>
              <a:rPr lang="ko-KR" altLang="en-US" sz="2800" dirty="0" err="1"/>
              <a:t>범죄후</a:t>
            </a:r>
            <a:r>
              <a:rPr lang="ko-KR" altLang="en-US" sz="2800" dirty="0"/>
              <a:t> 법률의 변경에 의하여 그 행위가 범죄를 구성하지 아니하거나 형이 구법보다 경한 때에는 신법에 의한다</a:t>
            </a:r>
            <a:r>
              <a:rPr lang="en-US" altLang="ko-KR" sz="2800" dirty="0"/>
              <a:t>.</a:t>
            </a:r>
            <a:r>
              <a:rPr lang="ko-KR" altLang="en-US" sz="2800" dirty="0"/>
              <a:t/>
            </a:r>
            <a:br>
              <a:rPr lang="ko-KR" altLang="en-US" sz="2800" dirty="0"/>
            </a:br>
            <a:r>
              <a:rPr lang="ko-KR" altLang="en-US" sz="2800" dirty="0"/>
              <a:t>③</a:t>
            </a:r>
            <a:r>
              <a:rPr lang="ko-KR" altLang="en-US" sz="2800" dirty="0" err="1"/>
              <a:t>재판확정후</a:t>
            </a:r>
            <a:r>
              <a:rPr lang="ko-KR" altLang="en-US" sz="2800" dirty="0"/>
              <a:t> 법률의 변경에 의하여 그 행위가 범죄를 구성하지 아니하는 때에는 형의 집행을 면제한다</a:t>
            </a:r>
            <a:r>
              <a:rPr lang="en-US" altLang="ko-KR" sz="2800" dirty="0"/>
              <a:t>.</a:t>
            </a:r>
            <a:endParaRPr lang="ko-KR" altLang="en-US" sz="2800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6780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err="1" smtClean="0">
                <a:solidFill>
                  <a:srgbClr val="FFFF00"/>
                </a:solidFill>
              </a:rPr>
              <a:t>행위시법주의</a:t>
            </a:r>
            <a:endParaRPr lang="en-US" altLang="ko-KR" sz="4400" dirty="0" smtClean="0">
              <a:solidFill>
                <a:srgbClr val="FFFF00"/>
              </a:solidFill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>
                <a:solidFill>
                  <a:schemeClr val="tx1">
                    <a:lumMod val="95000"/>
                  </a:schemeClr>
                </a:solidFill>
              </a:rPr>
              <a:t>O </a:t>
            </a:r>
            <a:r>
              <a:rPr lang="ko-KR" altLang="en-US" sz="2800" dirty="0" smtClean="0">
                <a:solidFill>
                  <a:schemeClr val="tx1">
                    <a:lumMod val="95000"/>
                  </a:schemeClr>
                </a:solidFill>
              </a:rPr>
              <a:t>형법불소급의 원칙</a:t>
            </a:r>
            <a:r>
              <a:rPr lang="en-US" altLang="ko-KR" sz="2800" dirty="0" smtClean="0">
                <a:solidFill>
                  <a:schemeClr val="tx1">
                    <a:lumMod val="95000"/>
                  </a:schemeClr>
                </a:solidFill>
              </a:rPr>
              <a:t>(</a:t>
            </a:r>
            <a:r>
              <a:rPr lang="ko-KR" altLang="en-US" sz="2800" dirty="0" smtClean="0">
                <a:solidFill>
                  <a:schemeClr val="tx1">
                    <a:lumMod val="95000"/>
                  </a:schemeClr>
                </a:solidFill>
              </a:rPr>
              <a:t>죄형법정주의의 실정법적 근거</a:t>
            </a:r>
            <a:r>
              <a:rPr lang="en-US" altLang="ko-KR" sz="2800" dirty="0" smtClean="0">
                <a:solidFill>
                  <a:schemeClr val="tx1">
                    <a:lumMod val="95000"/>
                  </a:schemeClr>
                </a:solidFill>
              </a:rPr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>
                <a:solidFill>
                  <a:schemeClr val="tx1">
                    <a:lumMod val="95000"/>
                  </a:schemeClr>
                </a:solidFill>
              </a:rPr>
              <a:t>O </a:t>
            </a:r>
            <a:r>
              <a:rPr lang="ko-KR" altLang="en-US" sz="2800" dirty="0" err="1" smtClean="0">
                <a:solidFill>
                  <a:schemeClr val="tx1">
                    <a:lumMod val="95000"/>
                  </a:schemeClr>
                </a:solidFill>
              </a:rPr>
              <a:t>행위시법주의</a:t>
            </a:r>
            <a:r>
              <a:rPr lang="en-US" altLang="ko-KR" sz="2800" dirty="0" smtClean="0">
                <a:solidFill>
                  <a:schemeClr val="tx1">
                    <a:lumMod val="95000"/>
                  </a:schemeClr>
                </a:solidFill>
              </a:rPr>
              <a:t>(</a:t>
            </a:r>
            <a:r>
              <a:rPr lang="ko-KR" altLang="en-US" sz="2800" dirty="0" smtClean="0">
                <a:solidFill>
                  <a:schemeClr val="tx1">
                    <a:lumMod val="95000"/>
                  </a:schemeClr>
                </a:solidFill>
              </a:rPr>
              <a:t>범죄 성립과 처벌</a:t>
            </a:r>
            <a:r>
              <a:rPr lang="en-US" altLang="ko-KR" sz="2800" dirty="0" smtClean="0">
                <a:solidFill>
                  <a:schemeClr val="tx1">
                    <a:lumMod val="95000"/>
                  </a:schemeClr>
                </a:solidFill>
              </a:rPr>
              <a:t>) VS </a:t>
            </a:r>
            <a:r>
              <a:rPr lang="ko-KR" altLang="en-US" sz="2800" dirty="0" smtClean="0">
                <a:solidFill>
                  <a:schemeClr val="tx1">
                    <a:lumMod val="95000"/>
                  </a:schemeClr>
                </a:solidFill>
              </a:rPr>
              <a:t>소급입법금지</a:t>
            </a:r>
            <a:r>
              <a:rPr lang="en-US" altLang="ko-KR" sz="2800" dirty="0" smtClean="0">
                <a:solidFill>
                  <a:schemeClr val="tx1">
                    <a:lumMod val="95000"/>
                  </a:schemeClr>
                </a:solidFill>
              </a:rPr>
              <a:t>(</a:t>
            </a:r>
            <a:r>
              <a:rPr lang="ko-KR" altLang="en-US" sz="2800" dirty="0" smtClean="0">
                <a:solidFill>
                  <a:schemeClr val="tx1">
                    <a:lumMod val="95000"/>
                  </a:schemeClr>
                </a:solidFill>
              </a:rPr>
              <a:t>입법자 구속</a:t>
            </a:r>
            <a:r>
              <a:rPr lang="en-US" altLang="ko-KR" sz="2800" dirty="0" smtClean="0">
                <a:solidFill>
                  <a:schemeClr val="tx1">
                    <a:lumMod val="95000"/>
                  </a:schemeClr>
                </a:solidFill>
              </a:rPr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altLang="ko-KR" sz="2800" dirty="0" smtClean="0">
                <a:solidFill>
                  <a:schemeClr val="tx1">
                    <a:lumMod val="95000"/>
                  </a:schemeClr>
                </a:solidFill>
              </a:rPr>
              <a:t>  1) </a:t>
            </a:r>
            <a:r>
              <a:rPr lang="ko-KR" altLang="en-US" sz="2800" dirty="0" smtClean="0">
                <a:solidFill>
                  <a:schemeClr val="tx1">
                    <a:lumMod val="95000"/>
                  </a:schemeClr>
                </a:solidFill>
              </a:rPr>
              <a:t>사후법률에 의하여 새로운 구성요건 </a:t>
            </a:r>
            <a:r>
              <a:rPr lang="en-US" altLang="ko-KR" sz="2800" dirty="0" smtClean="0">
                <a:solidFill>
                  <a:schemeClr val="tx1">
                    <a:lumMod val="95000"/>
                  </a:schemeClr>
                </a:solidFill>
              </a:rPr>
              <a:t>X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altLang="ko-KR" sz="2800" dirty="0" smtClean="0">
                <a:solidFill>
                  <a:schemeClr val="tx1">
                    <a:lumMod val="95000"/>
                  </a:schemeClr>
                </a:solidFill>
              </a:rPr>
              <a:t>  2) </a:t>
            </a:r>
            <a:r>
              <a:rPr lang="ko-KR" altLang="en-US" sz="2800" dirty="0" smtClean="0">
                <a:solidFill>
                  <a:schemeClr val="tx1">
                    <a:lumMod val="95000"/>
                  </a:schemeClr>
                </a:solidFill>
              </a:rPr>
              <a:t>처벌범위 확장 </a:t>
            </a:r>
            <a:r>
              <a:rPr lang="en-US" altLang="ko-KR" sz="2800" dirty="0" smtClean="0">
                <a:solidFill>
                  <a:schemeClr val="tx1">
                    <a:lumMod val="95000"/>
                  </a:schemeClr>
                </a:solidFill>
              </a:rPr>
              <a:t>X  ex)</a:t>
            </a:r>
            <a:r>
              <a:rPr lang="ko-KR" altLang="en-US" sz="2800" dirty="0" smtClean="0">
                <a:solidFill>
                  <a:schemeClr val="tx1">
                    <a:lumMod val="95000"/>
                  </a:schemeClr>
                </a:solidFill>
              </a:rPr>
              <a:t>위법성 조각사유 폐지 등</a:t>
            </a:r>
            <a:endParaRPr lang="en-US" altLang="ko-KR" sz="2800" dirty="0" smtClean="0">
              <a:solidFill>
                <a:schemeClr val="tx1">
                  <a:lumMod val="95000"/>
                </a:schemeClr>
              </a:solidFill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altLang="ko-KR" sz="2800" dirty="0" smtClean="0">
                <a:solidFill>
                  <a:schemeClr val="tx1">
                    <a:lumMod val="95000"/>
                  </a:schemeClr>
                </a:solidFill>
              </a:rPr>
              <a:t>  3) </a:t>
            </a:r>
            <a:r>
              <a:rPr lang="ko-KR" altLang="en-US" sz="2800" dirty="0" err="1" smtClean="0">
                <a:solidFill>
                  <a:schemeClr val="tx1">
                    <a:lumMod val="95000"/>
                  </a:schemeClr>
                </a:solidFill>
              </a:rPr>
              <a:t>벌금액이</a:t>
            </a:r>
            <a:r>
              <a:rPr lang="ko-KR" altLang="en-US" sz="2800" dirty="0" smtClean="0">
                <a:solidFill>
                  <a:schemeClr val="tx1">
                    <a:lumMod val="95000"/>
                  </a:schemeClr>
                </a:solidFill>
              </a:rPr>
              <a:t> 증액된 경우 </a:t>
            </a:r>
            <a:r>
              <a:rPr lang="en-US" altLang="ko-KR" sz="2800" dirty="0" smtClean="0">
                <a:solidFill>
                  <a:schemeClr val="tx1">
                    <a:lumMod val="95000"/>
                  </a:schemeClr>
                </a:solidFill>
              </a:rPr>
              <a:t>= </a:t>
            </a:r>
            <a:r>
              <a:rPr lang="ko-KR" altLang="en-US" sz="2800" dirty="0" err="1" smtClean="0">
                <a:solidFill>
                  <a:schemeClr val="tx1">
                    <a:lumMod val="95000"/>
                  </a:schemeClr>
                </a:solidFill>
              </a:rPr>
              <a:t>행위시법주의</a:t>
            </a:r>
            <a:endParaRPr lang="en-US" altLang="ko-KR" sz="2800" dirty="0" smtClean="0">
              <a:solidFill>
                <a:schemeClr val="tx1">
                  <a:lumMod val="95000"/>
                </a:schemeClr>
              </a:solidFill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en-US" altLang="ko-KR" sz="2800" dirty="0" smtClean="0">
                <a:solidFill>
                  <a:schemeClr val="tx1">
                    <a:lumMod val="95000"/>
                  </a:schemeClr>
                </a:solidFill>
              </a:rPr>
              <a:t>  4) </a:t>
            </a:r>
            <a:r>
              <a:rPr lang="ko-KR" altLang="en-US" sz="2800" dirty="0" smtClean="0">
                <a:solidFill>
                  <a:schemeClr val="tx1">
                    <a:lumMod val="95000"/>
                  </a:schemeClr>
                </a:solidFill>
              </a:rPr>
              <a:t>보안처분</a:t>
            </a:r>
            <a:r>
              <a:rPr lang="en-US" altLang="ko-KR" sz="2800" dirty="0" smtClean="0">
                <a:solidFill>
                  <a:schemeClr val="tx1">
                    <a:lumMod val="95000"/>
                  </a:schemeClr>
                </a:solidFill>
              </a:rPr>
              <a:t>O (</a:t>
            </a:r>
            <a:r>
              <a:rPr lang="ko-KR" altLang="en-US" sz="2800" dirty="0" err="1" smtClean="0">
                <a:solidFill>
                  <a:schemeClr val="tx1">
                    <a:lumMod val="95000"/>
                  </a:schemeClr>
                </a:solidFill>
              </a:rPr>
              <a:t>전자발찌</a:t>
            </a:r>
            <a:r>
              <a:rPr lang="en-US" altLang="ko-KR" sz="2800" dirty="0" smtClean="0">
                <a:solidFill>
                  <a:schemeClr val="tx1">
                    <a:lumMod val="95000"/>
                  </a:schemeClr>
                </a:solidFill>
              </a:rPr>
              <a:t>=</a:t>
            </a:r>
            <a:r>
              <a:rPr lang="ko-KR" altLang="en-US" sz="2800" dirty="0" smtClean="0">
                <a:solidFill>
                  <a:schemeClr val="tx1">
                    <a:lumMod val="95000"/>
                  </a:schemeClr>
                </a:solidFill>
              </a:rPr>
              <a:t>비형벌적</a:t>
            </a:r>
            <a:r>
              <a:rPr lang="en-US" altLang="ko-KR" sz="2800" dirty="0" smtClean="0">
                <a:solidFill>
                  <a:schemeClr val="tx1">
                    <a:lumMod val="95000"/>
                  </a:schemeClr>
                </a:solidFill>
              </a:rPr>
              <a:t>)</a:t>
            </a:r>
            <a:endParaRPr lang="ko-KR" altLang="en-US" sz="2800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26546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59099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2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국내범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본법은 </a:t>
            </a:r>
            <a:r>
              <a:rPr lang="ko-KR" altLang="en-US" sz="2800" dirty="0" err="1" smtClean="0"/>
              <a:t>대한민국영역내에서</a:t>
            </a:r>
            <a:r>
              <a:rPr lang="ko-KR" altLang="en-US" sz="2800" dirty="0" smtClean="0"/>
              <a:t> 죄를 범한 내국인과 외국인에게 적용된다</a:t>
            </a:r>
            <a:r>
              <a:rPr lang="en-US" altLang="ko-KR" sz="2800" dirty="0" smtClean="0"/>
              <a:t>. 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600842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59099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>
                <a:solidFill>
                  <a:srgbClr val="FFFF00"/>
                </a:solidFill>
              </a:rPr>
              <a:t>속지주의</a:t>
            </a:r>
            <a:endParaRPr lang="en-US" altLang="ko-KR" sz="4400" dirty="0" smtClean="0">
              <a:solidFill>
                <a:srgbClr val="FFFF00"/>
              </a:solidFill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O </a:t>
            </a:r>
            <a:r>
              <a:rPr lang="ko-KR" altLang="en-US" sz="2800" dirty="0" smtClean="0"/>
              <a:t>일국의 주권사상 및 소송경제에 유리</a:t>
            </a:r>
            <a:r>
              <a:rPr lang="en-US" altLang="ko-KR" sz="2800" dirty="0" smtClean="0"/>
              <a:t>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O </a:t>
            </a:r>
            <a:r>
              <a:rPr lang="ko-KR" altLang="en-US" sz="2800" dirty="0" smtClean="0"/>
              <a:t>조약에 따라 제한 가능 </a:t>
            </a:r>
            <a:r>
              <a:rPr lang="en-US" altLang="ko-KR" sz="2800" dirty="0" smtClean="0"/>
              <a:t>ex) </a:t>
            </a:r>
            <a:r>
              <a:rPr lang="ko-KR" altLang="en-US" sz="2800" dirty="0" smtClean="0"/>
              <a:t>주한미군지위협정 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O ‘</a:t>
            </a:r>
            <a:r>
              <a:rPr lang="ko-KR" altLang="en-US" sz="2800" dirty="0" smtClean="0"/>
              <a:t>국제형사재판소에 관한 로마규정</a:t>
            </a:r>
            <a:r>
              <a:rPr lang="en-US" altLang="ko-KR" sz="2800" dirty="0" smtClean="0"/>
              <a:t>‘ = </a:t>
            </a:r>
            <a:r>
              <a:rPr lang="ko-KR" altLang="en-US" sz="2800" dirty="0" smtClean="0"/>
              <a:t>보충적 기능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O </a:t>
            </a:r>
            <a:r>
              <a:rPr lang="ko-KR" altLang="en-US" sz="2800" dirty="0" smtClean="0"/>
              <a:t>형법 제</a:t>
            </a:r>
            <a:r>
              <a:rPr lang="en-US" altLang="ko-KR" sz="2800" dirty="0" smtClean="0"/>
              <a:t>2</a:t>
            </a:r>
            <a:r>
              <a:rPr lang="ko-KR" altLang="en-US" sz="2800" dirty="0" smtClean="0"/>
              <a:t>조</a:t>
            </a:r>
            <a:r>
              <a:rPr lang="en-US" altLang="ko-KR" sz="2800" dirty="0" smtClean="0"/>
              <a:t>~</a:t>
            </a:r>
            <a:r>
              <a:rPr lang="ko-KR" altLang="en-US" sz="2800" dirty="0" smtClean="0"/>
              <a:t>제</a:t>
            </a:r>
            <a:r>
              <a:rPr lang="en-US" altLang="ko-KR" sz="2800" dirty="0" smtClean="0"/>
              <a:t>7</a:t>
            </a:r>
            <a:r>
              <a:rPr lang="ko-KR" altLang="en-US" sz="2800" dirty="0" smtClean="0"/>
              <a:t>조 </a:t>
            </a:r>
            <a:r>
              <a:rPr lang="en-US" altLang="ko-KR" sz="2800" dirty="0" smtClean="0"/>
              <a:t>= </a:t>
            </a:r>
            <a:r>
              <a:rPr lang="ko-KR" altLang="en-US" sz="2800" dirty="0" smtClean="0"/>
              <a:t>협의의 의미의 국제형법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O </a:t>
            </a:r>
            <a:r>
              <a:rPr lang="ko-KR" altLang="en-US" sz="2800" dirty="0" smtClean="0"/>
              <a:t>제한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특례</a:t>
            </a:r>
            <a:r>
              <a:rPr lang="en-US" altLang="ko-KR" sz="2800" dirty="0" smtClean="0"/>
              <a:t>)-</a:t>
            </a:r>
            <a:r>
              <a:rPr lang="ko-KR" altLang="en-US" sz="2800" dirty="0" smtClean="0"/>
              <a:t>대통령 </a:t>
            </a:r>
            <a:r>
              <a:rPr lang="ko-KR" altLang="en-US" sz="2800" dirty="0" err="1" smtClean="0"/>
              <a:t>불소추특권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외교사절 및 국회의원 면책특권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9399584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59099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>
                <a:solidFill>
                  <a:srgbClr val="FFFF00"/>
                </a:solidFill>
              </a:rPr>
              <a:t>속지주의 </a:t>
            </a:r>
            <a:r>
              <a:rPr lang="en-US" altLang="ko-KR" sz="4400" dirty="0" smtClean="0">
                <a:solidFill>
                  <a:srgbClr val="FFFF00"/>
                </a:solidFill>
              </a:rPr>
              <a:t>– </a:t>
            </a:r>
            <a:r>
              <a:rPr lang="ko-KR" altLang="en-US" sz="4400" dirty="0" smtClean="0">
                <a:solidFill>
                  <a:srgbClr val="FFFF00"/>
                </a:solidFill>
              </a:rPr>
              <a:t>특례</a:t>
            </a:r>
            <a:endParaRPr lang="en-US" altLang="ko-KR" sz="4400" dirty="0" smtClean="0">
              <a:solidFill>
                <a:srgbClr val="FFFF00"/>
              </a:solidFill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O </a:t>
            </a:r>
            <a:r>
              <a:rPr lang="ko-KR" altLang="en-US" sz="2800" dirty="0" smtClean="0"/>
              <a:t>대통령은 내란 또는 외환의 죄를 범한 경우를 제외하고는 재직 중 형사상의 소추를 받지 아니한다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헌법 제</a:t>
            </a:r>
            <a:r>
              <a:rPr lang="en-US" altLang="ko-KR" sz="2800" dirty="0" smtClean="0"/>
              <a:t>84</a:t>
            </a:r>
            <a:r>
              <a:rPr lang="ko-KR" altLang="en-US" sz="2800" dirty="0" smtClean="0"/>
              <a:t>조</a:t>
            </a:r>
            <a:r>
              <a:rPr lang="en-US" altLang="ko-KR" sz="2800" dirty="0" smtClean="0"/>
              <a:t>).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O </a:t>
            </a:r>
            <a:r>
              <a:rPr lang="ko-KR" altLang="en-US" sz="2800" dirty="0" smtClean="0"/>
              <a:t>국회의원은 국회에서 직무상 행한 발언과 표결에 관하여 국회 외에서 책임을 지지 아니한다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헌법 제</a:t>
            </a:r>
            <a:r>
              <a:rPr lang="en-US" altLang="ko-KR" sz="2800" dirty="0" smtClean="0"/>
              <a:t>45</a:t>
            </a:r>
            <a:r>
              <a:rPr lang="ko-KR" altLang="en-US" sz="2800" dirty="0" smtClean="0"/>
              <a:t>조</a:t>
            </a:r>
            <a:r>
              <a:rPr lang="en-US" altLang="ko-KR" sz="2800" dirty="0" smtClean="0"/>
              <a:t>).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/>
              <a:t>O </a:t>
            </a:r>
            <a:r>
              <a:rPr lang="ko-KR" altLang="en-US" sz="2800" dirty="0"/>
              <a:t>외교관계에 관한 비엔나협약 제</a:t>
            </a:r>
            <a:r>
              <a:rPr lang="en-US" altLang="ko-KR" sz="2800" dirty="0"/>
              <a:t>31</a:t>
            </a:r>
            <a:r>
              <a:rPr lang="ko-KR" altLang="en-US" sz="2800" dirty="0"/>
              <a:t>조 </a:t>
            </a:r>
            <a:r>
              <a:rPr lang="en-US" altLang="ko-KR" sz="2800" dirty="0"/>
              <a:t>(</a:t>
            </a:r>
            <a:r>
              <a:rPr lang="ko-KR" altLang="en-US" sz="2800" dirty="0"/>
              <a:t>외교관 본인</a:t>
            </a:r>
            <a:r>
              <a:rPr lang="en-US" altLang="ko-KR" sz="2800" dirty="0"/>
              <a:t>+</a:t>
            </a:r>
            <a:r>
              <a:rPr lang="ko-KR" altLang="en-US" sz="2800" dirty="0"/>
              <a:t>가족</a:t>
            </a:r>
            <a:r>
              <a:rPr lang="en-US" altLang="ko-KR" sz="2800" dirty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/>
              <a:t>O </a:t>
            </a:r>
            <a:r>
              <a:rPr lang="ko-KR" altLang="en-US" sz="2800" dirty="0"/>
              <a:t>주한미군지위협정</a:t>
            </a:r>
            <a:r>
              <a:rPr lang="en-US" altLang="ko-KR" sz="2800" dirty="0"/>
              <a:t>(</a:t>
            </a:r>
            <a:r>
              <a:rPr lang="ko-KR" altLang="en-US" sz="2800" dirty="0"/>
              <a:t>양자조약</a:t>
            </a:r>
            <a:r>
              <a:rPr lang="en-US" altLang="ko-KR" sz="2800" dirty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 smtClean="0"/>
          </a:p>
        </p:txBody>
      </p:sp>
    </p:spTree>
    <p:extLst>
      <p:ext uri="{BB962C8B-B14F-4D97-AF65-F5344CB8AC3E}">
        <p14:creationId xmlns:p14="http://schemas.microsoft.com/office/powerpoint/2010/main" val="26671368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59099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>
                <a:solidFill>
                  <a:srgbClr val="FFFF00"/>
                </a:solidFill>
              </a:rPr>
              <a:t>주한미군지위협정</a:t>
            </a:r>
            <a:endParaRPr lang="en-US" altLang="ko-KR" sz="4400" dirty="0" smtClean="0">
              <a:solidFill>
                <a:srgbClr val="FFFF00"/>
              </a:solidFill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O </a:t>
            </a:r>
            <a:r>
              <a:rPr lang="ko-KR" altLang="en-US" sz="2800" dirty="0" err="1" smtClean="0"/>
              <a:t>윤금이</a:t>
            </a:r>
            <a:r>
              <a:rPr lang="ko-KR" altLang="en-US" sz="2800" dirty="0"/>
              <a:t> </a:t>
            </a:r>
            <a:r>
              <a:rPr lang="ko-KR" altLang="en-US" sz="2800" dirty="0" smtClean="0"/>
              <a:t>살인사건</a:t>
            </a:r>
            <a:r>
              <a:rPr lang="en-US" altLang="ko-KR" sz="2800" dirty="0" smtClean="0"/>
              <a:t>(1992), </a:t>
            </a:r>
            <a:r>
              <a:rPr lang="ko-KR" altLang="en-US" sz="2800" dirty="0" err="1" smtClean="0"/>
              <a:t>충무로역</a:t>
            </a:r>
            <a:r>
              <a:rPr lang="ko-KR" altLang="en-US" sz="2800" dirty="0" smtClean="0"/>
              <a:t> 집단 폭행 사건</a:t>
            </a:r>
            <a:r>
              <a:rPr lang="en-US" altLang="ko-KR" sz="2800" dirty="0" smtClean="0"/>
              <a:t>(1995),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</a:t>
            </a:r>
            <a:r>
              <a:rPr lang="ko-KR" altLang="en-US" sz="2800" dirty="0" smtClean="0"/>
              <a:t>한강 독극물</a:t>
            </a:r>
            <a:r>
              <a:rPr lang="en-US" altLang="ko-KR" sz="2800" dirty="0" smtClean="0"/>
              <a:t>*</a:t>
            </a:r>
            <a:r>
              <a:rPr lang="ko-KR" altLang="en-US" sz="2800" dirty="0" smtClean="0"/>
              <a:t> 방류사건</a:t>
            </a:r>
            <a:r>
              <a:rPr lang="en-US" altLang="ko-KR" sz="2800" dirty="0" smtClean="0"/>
              <a:t>(2000), </a:t>
            </a:r>
            <a:r>
              <a:rPr lang="ko-KR" altLang="en-US" sz="2800" dirty="0" err="1" smtClean="0"/>
              <a:t>효순이미선이</a:t>
            </a:r>
            <a:r>
              <a:rPr lang="ko-KR" altLang="en-US" sz="2800" dirty="0" smtClean="0"/>
              <a:t> 사건</a:t>
            </a:r>
            <a:r>
              <a:rPr lang="en-US" altLang="ko-KR" sz="2800" dirty="0" smtClean="0"/>
              <a:t>(2002),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                                                             </a:t>
            </a:r>
            <a:r>
              <a:rPr lang="en-US" altLang="ko-KR" dirty="0" smtClean="0"/>
              <a:t>*</a:t>
            </a:r>
            <a:r>
              <a:rPr lang="ko-KR" altLang="en-US" dirty="0" smtClean="0"/>
              <a:t>시신 부패 방지용 포르말린 </a:t>
            </a:r>
            <a:r>
              <a:rPr lang="en-US" altLang="ko-KR" dirty="0" smtClean="0"/>
              <a:t>470</a:t>
            </a:r>
            <a:r>
              <a:rPr lang="ko-KR" altLang="en-US" dirty="0" smtClean="0"/>
              <a:t>병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O </a:t>
            </a:r>
            <a:r>
              <a:rPr lang="ko-KR" altLang="en-US" sz="2800" dirty="0" smtClean="0"/>
              <a:t>대한민국과 미국이 재판권 행사할 수 있는 경우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제</a:t>
            </a:r>
            <a:r>
              <a:rPr lang="en-US" altLang="ko-KR" sz="2800" dirty="0" smtClean="0"/>
              <a:t>22</a:t>
            </a:r>
            <a:r>
              <a:rPr lang="ko-KR" altLang="en-US" sz="2800" dirty="0" smtClean="0"/>
              <a:t>조</a:t>
            </a:r>
            <a:r>
              <a:rPr lang="en-US" altLang="ko-KR" sz="2800" dirty="0" smtClean="0"/>
              <a:t>)</a:t>
            </a:r>
            <a:endParaRPr lang="en-US" altLang="ko-KR" sz="2800" dirty="0"/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 smtClean="0"/>
          </a:p>
        </p:txBody>
      </p:sp>
    </p:spTree>
    <p:extLst>
      <p:ext uri="{BB962C8B-B14F-4D97-AF65-F5344CB8AC3E}">
        <p14:creationId xmlns:p14="http://schemas.microsoft.com/office/powerpoint/2010/main" val="10769407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59099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3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내국인의 국외범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본법은 대한민국영역외에서 죄를 범한 내국인에게 적용한다</a:t>
            </a:r>
            <a:r>
              <a:rPr lang="en-US" altLang="ko-KR" sz="2800" dirty="0" smtClean="0"/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/>
              <a:t>O </a:t>
            </a:r>
            <a:r>
              <a:rPr lang="ko-KR" altLang="en-US" sz="2800" dirty="0"/>
              <a:t>독일 </a:t>
            </a:r>
            <a:r>
              <a:rPr lang="en-US" altLang="ko-KR" sz="2800" dirty="0"/>
              <a:t>: </a:t>
            </a:r>
            <a:r>
              <a:rPr lang="ko-KR" altLang="en-US" sz="2800" dirty="0" err="1"/>
              <a:t>행위지에서</a:t>
            </a:r>
            <a:r>
              <a:rPr lang="ko-KR" altLang="en-US" sz="2800" dirty="0"/>
              <a:t> 범죄로 되지 않는 경우에는 </a:t>
            </a:r>
            <a:r>
              <a:rPr lang="ko-KR" altLang="en-US" sz="2800" dirty="0" err="1"/>
              <a:t>불가벌</a:t>
            </a:r>
            <a:r>
              <a:rPr lang="en-US" altLang="ko-KR" sz="2800" dirty="0"/>
              <a:t>(</a:t>
            </a:r>
            <a:r>
              <a:rPr lang="ko-KR" altLang="en-US" sz="2800" dirty="0"/>
              <a:t>제</a:t>
            </a:r>
            <a:r>
              <a:rPr lang="en-US" altLang="ko-KR" sz="2800" dirty="0"/>
              <a:t>7</a:t>
            </a:r>
            <a:r>
              <a:rPr lang="ko-KR" altLang="en-US" sz="2800" dirty="0"/>
              <a:t>조 ②</a:t>
            </a:r>
            <a:r>
              <a:rPr lang="en-US" altLang="ko-KR" sz="2800" dirty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/>
              <a:t>O </a:t>
            </a:r>
            <a:r>
              <a:rPr lang="ko-KR" altLang="en-US" sz="2800" dirty="0"/>
              <a:t>일본 </a:t>
            </a:r>
            <a:r>
              <a:rPr lang="en-US" altLang="ko-KR" sz="2800" dirty="0"/>
              <a:t>: </a:t>
            </a:r>
            <a:r>
              <a:rPr lang="ko-KR" altLang="en-US" sz="2800" dirty="0"/>
              <a:t>처벌대상이 되는 범죄의 종류 열거</a:t>
            </a:r>
            <a:r>
              <a:rPr lang="en-US" altLang="ko-KR" sz="2800" dirty="0"/>
              <a:t>(</a:t>
            </a:r>
            <a:r>
              <a:rPr lang="ko-KR" altLang="en-US" sz="2800" dirty="0"/>
              <a:t>제</a:t>
            </a:r>
            <a:r>
              <a:rPr lang="en-US" altLang="ko-KR" sz="2800" dirty="0"/>
              <a:t>3</a:t>
            </a:r>
            <a:r>
              <a:rPr lang="ko-KR" altLang="en-US" sz="2800" dirty="0"/>
              <a:t>조</a:t>
            </a:r>
            <a:r>
              <a:rPr lang="en-US" altLang="ko-KR" sz="2800" dirty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/>
              <a:t>O </a:t>
            </a:r>
            <a:r>
              <a:rPr lang="ko-KR" altLang="en-US" sz="2800" dirty="0"/>
              <a:t>한국 </a:t>
            </a:r>
            <a:r>
              <a:rPr lang="en-US" altLang="ko-KR" sz="2800" dirty="0"/>
              <a:t>: </a:t>
            </a:r>
            <a:r>
              <a:rPr lang="ko-KR" altLang="en-US" sz="2800" dirty="0"/>
              <a:t>절대적</a:t>
            </a:r>
            <a:r>
              <a:rPr lang="en-US" altLang="ko-KR" sz="2800" dirty="0"/>
              <a:t> </a:t>
            </a:r>
            <a:r>
              <a:rPr lang="ko-KR" altLang="en-US" sz="2800" dirty="0"/>
              <a:t>적극적 속인주의</a:t>
            </a:r>
            <a:r>
              <a:rPr lang="en-US" altLang="ko-KR" sz="2800" dirty="0"/>
              <a:t>(</a:t>
            </a:r>
            <a:r>
              <a:rPr lang="ko-KR" altLang="en-US" sz="2800" dirty="0"/>
              <a:t>행위지 </a:t>
            </a:r>
            <a:r>
              <a:rPr lang="ko-KR" altLang="en-US" sz="2800" dirty="0" err="1"/>
              <a:t>가벌성</a:t>
            </a:r>
            <a:r>
              <a:rPr lang="ko-KR" altLang="en-US" sz="2800" dirty="0"/>
              <a:t> 상관 없이 언제나</a:t>
            </a:r>
            <a:r>
              <a:rPr lang="en-US" altLang="ko-KR" sz="2800" dirty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1720513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59099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4</a:t>
            </a:r>
            <a:r>
              <a:rPr lang="ko-KR" altLang="en-US" sz="4400" dirty="0" smtClean="0"/>
              <a:t>조</a:t>
            </a:r>
            <a:r>
              <a:rPr lang="en-US" altLang="ko-KR" sz="3200" dirty="0" smtClean="0"/>
              <a:t>(</a:t>
            </a:r>
            <a:r>
              <a:rPr lang="ko-KR" altLang="en-US" sz="3200" dirty="0" smtClean="0"/>
              <a:t>국외에 있는 </a:t>
            </a:r>
            <a:r>
              <a:rPr lang="ko-KR" altLang="en-US" sz="3200" dirty="0" err="1" smtClean="0"/>
              <a:t>내국선박등에서</a:t>
            </a:r>
            <a:r>
              <a:rPr lang="ko-KR" altLang="en-US" sz="3200" dirty="0" smtClean="0"/>
              <a:t> 외국인이 범한 죄</a:t>
            </a:r>
            <a:r>
              <a:rPr lang="en-US" altLang="ko-KR" sz="32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본법은 </a:t>
            </a:r>
            <a:r>
              <a:rPr lang="ko-KR" altLang="en-US" sz="2800" dirty="0" err="1" smtClean="0"/>
              <a:t>대한민국영역외에서</a:t>
            </a:r>
            <a:r>
              <a:rPr lang="ko-KR" altLang="en-US" sz="2800" dirty="0" smtClean="0"/>
              <a:t> 있는 대한민국의 선박 또는 항공기내에서 죄를 범한 외국인에게 적용한다</a:t>
            </a:r>
            <a:r>
              <a:rPr lang="en-US" altLang="ko-KR" sz="2800" dirty="0" smtClean="0"/>
              <a:t>. </a:t>
            </a:r>
            <a:endParaRPr lang="ko-KR" altLang="en-US" sz="2800" dirty="0"/>
          </a:p>
        </p:txBody>
      </p:sp>
      <p:sp>
        <p:nvSpPr>
          <p:cNvPr id="4" name="내용 개체 틀 2"/>
          <p:cNvSpPr txBox="1">
            <a:spLocks/>
          </p:cNvSpPr>
          <p:nvPr/>
        </p:nvSpPr>
        <p:spPr>
          <a:xfrm>
            <a:off x="679132" y="3221318"/>
            <a:ext cx="10593388" cy="2828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 algn="ctr">
              <a:lnSpc>
                <a:spcPct val="150000"/>
              </a:lnSpc>
              <a:buFont typeface="Wingdings 3" charset="2"/>
              <a:buNone/>
            </a:pPr>
            <a:r>
              <a:rPr lang="ko-KR" altLang="en-US" sz="4400" dirty="0" smtClean="0">
                <a:solidFill>
                  <a:srgbClr val="FFFF00"/>
                </a:solidFill>
              </a:rPr>
              <a:t>기국주의</a:t>
            </a:r>
            <a:endParaRPr lang="en-US" altLang="ko-KR" sz="4400" dirty="0" smtClean="0">
              <a:solidFill>
                <a:srgbClr val="FFFF00"/>
              </a:solidFill>
            </a:endParaRPr>
          </a:p>
          <a:p>
            <a:pPr marL="0" indent="0" algn="just">
              <a:lnSpc>
                <a:spcPct val="150000"/>
              </a:lnSpc>
              <a:buFont typeface="Wingdings 3" charset="2"/>
              <a:buNone/>
            </a:pPr>
            <a:r>
              <a:rPr lang="en-US" altLang="ko-KR" sz="2800" dirty="0" smtClean="0"/>
              <a:t>O </a:t>
            </a:r>
            <a:r>
              <a:rPr lang="ko-KR" altLang="en-US" sz="2800" dirty="0" smtClean="0"/>
              <a:t>속지주의의 확장</a:t>
            </a:r>
            <a:r>
              <a:rPr lang="en-US" altLang="ko-KR" sz="2800" dirty="0" smtClean="0"/>
              <a:t>, “</a:t>
            </a:r>
            <a:r>
              <a:rPr lang="ko-KR" altLang="en-US" sz="2800" dirty="0" smtClean="0"/>
              <a:t>해상구조물</a:t>
            </a:r>
            <a:r>
              <a:rPr lang="en-US" altLang="ko-KR" sz="2800" dirty="0" smtClean="0"/>
              <a:t>”</a:t>
            </a:r>
            <a:r>
              <a:rPr lang="ko-KR" altLang="en-US" sz="2800" dirty="0" smtClean="0"/>
              <a:t>포함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Font typeface="Wingdings 3" charset="2"/>
              <a:buNone/>
            </a:pPr>
            <a:r>
              <a:rPr lang="en-US" altLang="ko-KR" sz="2800" dirty="0" smtClean="0"/>
              <a:t>O </a:t>
            </a:r>
            <a:r>
              <a:rPr lang="ko-KR" altLang="en-US" sz="2800" dirty="0" smtClean="0"/>
              <a:t>편의치적 문제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무역관세 회피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해양투기 등 환경오염 야기</a:t>
            </a:r>
            <a:r>
              <a:rPr lang="en-US" altLang="ko-KR" sz="2800" dirty="0" smtClean="0"/>
              <a:t>)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8551620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5909982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5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외국인의 국외범</a:t>
            </a:r>
            <a:r>
              <a:rPr lang="en-US" altLang="ko-KR" sz="4400" dirty="0" smtClean="0"/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ko-KR" altLang="en-US" sz="2800" dirty="0" smtClean="0"/>
              <a:t>본법은 </a:t>
            </a:r>
            <a:r>
              <a:rPr lang="ko-KR" altLang="en-US" sz="2800" dirty="0" err="1" smtClean="0"/>
              <a:t>대한민국영역외에서</a:t>
            </a:r>
            <a:r>
              <a:rPr lang="ko-KR" altLang="en-US" sz="2800" dirty="0" smtClean="0"/>
              <a:t> 다음에 기재한 죄를 범한 외국인에게 적용한다</a:t>
            </a:r>
            <a:r>
              <a:rPr lang="en-US" altLang="ko-KR" sz="2800" dirty="0" smtClean="0"/>
              <a:t>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2800" dirty="0"/>
              <a:t>1. </a:t>
            </a:r>
            <a:r>
              <a:rPr lang="ko-KR" altLang="en-US" sz="2800" dirty="0"/>
              <a:t>내란의 죄</a:t>
            </a:r>
            <a:br>
              <a:rPr lang="ko-KR" altLang="en-US" sz="2800" dirty="0"/>
            </a:br>
            <a:r>
              <a:rPr lang="en-US" altLang="ko-KR" sz="2800" dirty="0"/>
              <a:t>2. </a:t>
            </a:r>
            <a:r>
              <a:rPr lang="ko-KR" altLang="en-US" sz="2800" dirty="0"/>
              <a:t>외환의 죄</a:t>
            </a:r>
            <a:br>
              <a:rPr lang="ko-KR" altLang="en-US" sz="2800" dirty="0"/>
            </a:br>
            <a:r>
              <a:rPr lang="en-US" altLang="ko-KR" sz="2800" dirty="0"/>
              <a:t>3. </a:t>
            </a:r>
            <a:r>
              <a:rPr lang="ko-KR" altLang="en-US" sz="2800" dirty="0"/>
              <a:t>국기에 관한 죄</a:t>
            </a:r>
            <a:br>
              <a:rPr lang="ko-KR" altLang="en-US" sz="2800" dirty="0"/>
            </a:br>
            <a:r>
              <a:rPr lang="en-US" altLang="ko-KR" sz="2800" dirty="0"/>
              <a:t>4. </a:t>
            </a:r>
            <a:r>
              <a:rPr lang="ko-KR" altLang="en-US" sz="2800" dirty="0"/>
              <a:t>통화에 관한 죄</a:t>
            </a:r>
            <a:br>
              <a:rPr lang="ko-KR" altLang="en-US" sz="2800" dirty="0"/>
            </a:br>
            <a:r>
              <a:rPr lang="en-US" altLang="ko-KR" sz="2800" dirty="0"/>
              <a:t>5. </a:t>
            </a:r>
            <a:r>
              <a:rPr lang="ko-KR" altLang="en-US" sz="2800" dirty="0"/>
              <a:t>유가증권</a:t>
            </a:r>
            <a:r>
              <a:rPr lang="en-US" altLang="ko-KR" sz="2800" dirty="0"/>
              <a:t>, </a:t>
            </a:r>
            <a:r>
              <a:rPr lang="ko-KR" altLang="en-US" sz="2800" dirty="0"/>
              <a:t>우표와 인지에 관한 죄</a:t>
            </a:r>
            <a:br>
              <a:rPr lang="ko-KR" altLang="en-US" sz="2800" dirty="0"/>
            </a:br>
            <a:r>
              <a:rPr lang="en-US" altLang="ko-KR" sz="2800" dirty="0"/>
              <a:t>6. </a:t>
            </a:r>
            <a:r>
              <a:rPr lang="ko-KR" altLang="en-US" sz="2800" dirty="0"/>
              <a:t>문서에 관한 </a:t>
            </a:r>
            <a:r>
              <a:rPr lang="ko-KR" altLang="en-US" sz="2800" dirty="0" err="1"/>
              <a:t>죄중</a:t>
            </a:r>
            <a:r>
              <a:rPr lang="ko-KR" altLang="en-US" sz="2800" dirty="0"/>
              <a:t> </a:t>
            </a:r>
            <a:r>
              <a:rPr lang="ko-KR" altLang="en-US" sz="2800" dirty="0">
                <a:hlinkClick r:id="rId2"/>
              </a:rPr>
              <a:t>제</a:t>
            </a:r>
            <a:r>
              <a:rPr lang="en-US" altLang="ko-KR" sz="2800" dirty="0">
                <a:hlinkClick r:id="rId2"/>
              </a:rPr>
              <a:t>225</a:t>
            </a:r>
            <a:r>
              <a:rPr lang="ko-KR" altLang="en-US" sz="2800" dirty="0">
                <a:hlinkClick r:id="rId2"/>
              </a:rPr>
              <a:t>조</a:t>
            </a:r>
            <a:r>
              <a:rPr lang="ko-KR" altLang="en-US" sz="2800" dirty="0"/>
              <a:t> 내지 </a:t>
            </a:r>
            <a:r>
              <a:rPr lang="ko-KR" altLang="en-US" sz="2800" dirty="0">
                <a:hlinkClick r:id="rId3"/>
              </a:rPr>
              <a:t>제</a:t>
            </a:r>
            <a:r>
              <a:rPr lang="en-US" altLang="ko-KR" sz="2800" dirty="0">
                <a:hlinkClick r:id="rId3"/>
              </a:rPr>
              <a:t>230</a:t>
            </a:r>
            <a:r>
              <a:rPr lang="ko-KR" altLang="en-US" sz="2800" dirty="0">
                <a:hlinkClick r:id="rId3"/>
              </a:rPr>
              <a:t>조</a:t>
            </a:r>
            <a:r>
              <a:rPr lang="ko-KR" altLang="en-US" sz="2800" dirty="0"/>
              <a:t/>
            </a:r>
            <a:br>
              <a:rPr lang="ko-KR" altLang="en-US" sz="2800" dirty="0"/>
            </a:br>
            <a:r>
              <a:rPr lang="en-US" altLang="ko-KR" sz="2800" dirty="0"/>
              <a:t>7. </a:t>
            </a:r>
            <a:r>
              <a:rPr lang="ko-KR" altLang="en-US" sz="2800" dirty="0"/>
              <a:t>인장에 관한 </a:t>
            </a:r>
            <a:r>
              <a:rPr lang="ko-KR" altLang="en-US" sz="2800" dirty="0" err="1"/>
              <a:t>죄중</a:t>
            </a:r>
            <a:r>
              <a:rPr lang="ko-KR" altLang="en-US" sz="2800" dirty="0"/>
              <a:t> </a:t>
            </a:r>
            <a:r>
              <a:rPr lang="ko-KR" altLang="en-US" sz="2800" dirty="0">
                <a:hlinkClick r:id="rId4"/>
              </a:rPr>
              <a:t>제</a:t>
            </a:r>
            <a:r>
              <a:rPr lang="en-US" altLang="ko-KR" sz="2800" dirty="0">
                <a:hlinkClick r:id="rId4"/>
              </a:rPr>
              <a:t>238</a:t>
            </a:r>
            <a:r>
              <a:rPr lang="ko-KR" altLang="en-US" sz="2800" dirty="0">
                <a:hlinkClick r:id="rId4"/>
              </a:rPr>
              <a:t>조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8992462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59099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6</a:t>
            </a:r>
            <a:r>
              <a:rPr lang="ko-KR" altLang="en-US" sz="4400" dirty="0" smtClean="0"/>
              <a:t>조</a:t>
            </a:r>
            <a:r>
              <a:rPr lang="en-US" altLang="ko-KR" sz="3600" dirty="0" smtClean="0"/>
              <a:t>(</a:t>
            </a:r>
            <a:r>
              <a:rPr lang="ko-KR" altLang="en-US" sz="3600" dirty="0" smtClean="0"/>
              <a:t>대한민국과 대한민국국민에 대한 국외범</a:t>
            </a:r>
            <a:r>
              <a:rPr lang="en-US" altLang="ko-KR" sz="3600" dirty="0" smtClean="0"/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ko-KR" altLang="en-US" sz="2800" dirty="0" smtClean="0"/>
              <a:t>본법은 </a:t>
            </a:r>
            <a:r>
              <a:rPr lang="ko-KR" altLang="en-US" sz="2800" dirty="0" err="1" smtClean="0"/>
              <a:t>대한민국영역외에서</a:t>
            </a:r>
            <a:r>
              <a:rPr lang="ko-KR" altLang="en-US" sz="2800" dirty="0" smtClean="0"/>
              <a:t> 대한민국 또는 대한민국국민에 대하여 전조에 기재한 이외의 죄를 범한 외국인에게 적용한다</a:t>
            </a:r>
            <a:r>
              <a:rPr lang="en-US" altLang="ko-KR" sz="2800" dirty="0" smtClean="0"/>
              <a:t>. </a:t>
            </a:r>
            <a:r>
              <a:rPr lang="ko-KR" altLang="en-US" sz="2800" dirty="0" smtClean="0"/>
              <a:t>단 </a:t>
            </a:r>
            <a:r>
              <a:rPr lang="ko-KR" altLang="en-US" sz="2800" dirty="0" err="1" smtClean="0"/>
              <a:t>행위지의</a:t>
            </a:r>
            <a:r>
              <a:rPr lang="ko-KR" altLang="en-US" sz="2800" dirty="0" smtClean="0"/>
              <a:t> 법률에 의하여 범죄를 구성하지 아니하거나 소추 또는 형의 집행을 면제할 경우에는 예외로 한다</a:t>
            </a:r>
            <a:r>
              <a:rPr lang="en-US" altLang="ko-KR" sz="2800" dirty="0" smtClean="0"/>
              <a:t>. 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8679478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59099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7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외국에서 집행된 형의 산입</a:t>
            </a:r>
            <a:r>
              <a:rPr lang="en-US" altLang="ko-KR" sz="4400" dirty="0" smtClean="0"/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ko-KR" altLang="en-US" sz="2800" dirty="0" smtClean="0"/>
              <a:t>죄를 지어 외국에서 형의 전부 또는 일부가 집행된 사람에 대해서는 그 집행된 형의 전부 또는 일부를 선고하는 형에 산입한다</a:t>
            </a:r>
            <a:r>
              <a:rPr lang="en-US" altLang="ko-KR" sz="2800" dirty="0" smtClean="0"/>
              <a:t>. 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1781014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59099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8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총칙의 적용</a:t>
            </a:r>
            <a:r>
              <a:rPr lang="en-US" altLang="ko-KR" sz="4400" dirty="0" smtClean="0"/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ko-KR" altLang="en-US" sz="2800" dirty="0" smtClean="0"/>
              <a:t>본법 총칙은 </a:t>
            </a:r>
            <a:r>
              <a:rPr lang="ko-KR" altLang="en-US" sz="2800" dirty="0" err="1" smtClean="0"/>
              <a:t>타법령에</a:t>
            </a:r>
            <a:r>
              <a:rPr lang="ko-KR" altLang="en-US" sz="2800" dirty="0" smtClean="0"/>
              <a:t> 정한 죄에 적용한다</a:t>
            </a:r>
            <a:r>
              <a:rPr lang="en-US" altLang="ko-KR" sz="2800" dirty="0" smtClean="0"/>
              <a:t>. </a:t>
            </a:r>
            <a:r>
              <a:rPr lang="ko-KR" altLang="en-US" sz="2800" dirty="0" smtClean="0"/>
              <a:t>단 그 법령에 특별한 규정이 있는 때에는 예외로 한다</a:t>
            </a:r>
            <a:r>
              <a:rPr lang="en-US" altLang="ko-KR" sz="2800" dirty="0" smtClean="0"/>
              <a:t>. 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3438839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59099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20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1</a:t>
            </a:r>
            <a:r>
              <a:rPr lang="ko-KR" altLang="en-US" sz="4400" dirty="0" smtClean="0"/>
              <a:t>편 총칙</a:t>
            </a:r>
            <a:endParaRPr lang="en-US" altLang="ko-KR" sz="4400" dirty="0" smtClean="0"/>
          </a:p>
          <a:p>
            <a:pPr marL="0" indent="0" algn="ctr">
              <a:lnSpc>
                <a:spcPct val="20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2</a:t>
            </a:r>
            <a:r>
              <a:rPr lang="ko-KR" altLang="en-US" sz="4400" dirty="0" smtClean="0"/>
              <a:t>장 죄 </a:t>
            </a:r>
            <a:endParaRPr lang="en-US" altLang="ko-KR" sz="4400" dirty="0" smtClean="0"/>
          </a:p>
          <a:p>
            <a:pPr marL="0" indent="0" algn="ctr">
              <a:lnSpc>
                <a:spcPct val="200000"/>
              </a:lnSpc>
              <a:buNone/>
            </a:pPr>
            <a:r>
              <a:rPr lang="ko-KR" altLang="en-US" sz="4400" dirty="0" smtClean="0">
                <a:solidFill>
                  <a:srgbClr val="FFFF00"/>
                </a:solidFill>
              </a:rPr>
              <a:t>제</a:t>
            </a:r>
            <a:r>
              <a:rPr lang="en-US" altLang="ko-KR" sz="4400" dirty="0" smtClean="0">
                <a:solidFill>
                  <a:srgbClr val="FFFF00"/>
                </a:solidFill>
              </a:rPr>
              <a:t>1</a:t>
            </a:r>
            <a:r>
              <a:rPr lang="ko-KR" altLang="en-US" sz="4400" dirty="0" smtClean="0">
                <a:solidFill>
                  <a:srgbClr val="FFFF00"/>
                </a:solidFill>
              </a:rPr>
              <a:t>절 죄의 성립과 형의 감면</a:t>
            </a:r>
            <a:endParaRPr lang="ko-KR" alt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53026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59099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9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형사미성년자</a:t>
            </a:r>
            <a:r>
              <a:rPr lang="en-US" altLang="ko-KR" sz="4400" dirty="0" smtClean="0"/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2800" dirty="0" smtClean="0"/>
              <a:t>14</a:t>
            </a:r>
            <a:r>
              <a:rPr lang="ko-KR" altLang="en-US" sz="2800" dirty="0" smtClean="0"/>
              <a:t>세 되지 아니한 자의 행위는 벌하지 아니한다</a:t>
            </a:r>
            <a:r>
              <a:rPr lang="en-US" altLang="ko-KR" sz="2800" dirty="0" smtClean="0"/>
              <a:t>. 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614751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59099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10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심신장애인</a:t>
            </a:r>
            <a:r>
              <a:rPr lang="en-US" altLang="ko-KR" sz="4400" dirty="0" smtClean="0"/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ko-KR" altLang="en-US" sz="2800" dirty="0" smtClean="0"/>
              <a:t>①심신장애로 인하여 사물을 변별한 </a:t>
            </a:r>
            <a:r>
              <a:rPr lang="ko-KR" altLang="en-US" sz="2800" dirty="0" smtClean="0">
                <a:solidFill>
                  <a:srgbClr val="FFFF00"/>
                </a:solidFill>
              </a:rPr>
              <a:t>능력이 없거나 의사를 결정할 능력이 없는 자</a:t>
            </a:r>
            <a:r>
              <a:rPr lang="ko-KR" altLang="en-US" sz="2800" dirty="0" smtClean="0"/>
              <a:t>의 행위는 벌하지 아니한다</a:t>
            </a:r>
            <a:r>
              <a:rPr lang="en-US" altLang="ko-KR" sz="2800" dirty="0" smtClean="0"/>
              <a:t>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ko-KR" altLang="en-US" sz="2800" dirty="0" smtClean="0"/>
              <a:t>②심신장애로 인하여 전항의 능력이 </a:t>
            </a:r>
            <a:r>
              <a:rPr lang="ko-KR" altLang="en-US" sz="2800" dirty="0" smtClean="0">
                <a:solidFill>
                  <a:srgbClr val="FFFF00"/>
                </a:solidFill>
              </a:rPr>
              <a:t>미약한 자</a:t>
            </a:r>
            <a:r>
              <a:rPr lang="ko-KR" altLang="en-US" sz="2800" dirty="0" smtClean="0"/>
              <a:t>의 행위는 </a:t>
            </a:r>
            <a:r>
              <a:rPr lang="ko-KR" altLang="en-US" sz="2800" dirty="0" err="1" smtClean="0"/>
              <a:t>감경할</a:t>
            </a:r>
            <a:r>
              <a:rPr lang="ko-KR" altLang="en-US" sz="2800" dirty="0" smtClean="0"/>
              <a:t> 수 있다</a:t>
            </a:r>
            <a:r>
              <a:rPr lang="en-US" altLang="ko-KR" sz="2800" dirty="0" smtClean="0"/>
              <a:t>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ko-KR" altLang="en-US" sz="2800" dirty="0" smtClean="0"/>
              <a:t>③위험의 발생을 예견하고 자의로 심신장애를 야기한 자의 행위에는 전</a:t>
            </a:r>
            <a:r>
              <a:rPr lang="en-US" altLang="ko-KR" sz="2800" dirty="0" smtClean="0"/>
              <a:t>2</a:t>
            </a:r>
            <a:r>
              <a:rPr lang="ko-KR" altLang="en-US" sz="2800" dirty="0" smtClean="0"/>
              <a:t>항의 규정을 적용하지 아니한다</a:t>
            </a:r>
            <a:r>
              <a:rPr lang="en-US" altLang="ko-KR" sz="2800" dirty="0" smtClean="0"/>
              <a:t>. 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8282634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5909982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적법절차의 원칙</a:t>
            </a:r>
            <a:endParaRPr lang="en-US" altLang="ko-KR" sz="4400" dirty="0" smtClean="0"/>
          </a:p>
          <a:p>
            <a:pPr marL="0" indent="0" algn="ctr">
              <a:lnSpc>
                <a:spcPct val="150000"/>
              </a:lnSpc>
              <a:buNone/>
            </a:pPr>
            <a:r>
              <a:rPr lang="ko-KR" altLang="en-US" sz="2800" dirty="0" smtClean="0">
                <a:solidFill>
                  <a:srgbClr val="FFFF00"/>
                </a:solidFill>
              </a:rPr>
              <a:t>국가의 정당성을 유지하기 위한 형벌은 최소한의 한도로 적용 </a:t>
            </a:r>
            <a:r>
              <a:rPr lang="en-US" altLang="ko-KR" sz="2800" dirty="0" smtClean="0">
                <a:solidFill>
                  <a:srgbClr val="FFFF00"/>
                </a:solidFill>
              </a:rPr>
              <a:t>, </a:t>
            </a:r>
            <a:r>
              <a:rPr lang="ko-KR" altLang="en-US" sz="2800" dirty="0" smtClean="0">
                <a:solidFill>
                  <a:srgbClr val="FFFF00"/>
                </a:solidFill>
              </a:rPr>
              <a:t>집행</a:t>
            </a:r>
            <a:r>
              <a:rPr lang="en-US" altLang="ko-KR" sz="2800" dirty="0" smtClean="0">
                <a:solidFill>
                  <a:srgbClr val="FFFF00"/>
                </a:solidFill>
              </a:rPr>
              <a:t>!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altLang="ko-KR" sz="2800" dirty="0">
                <a:solidFill>
                  <a:srgbClr val="FFFF00"/>
                </a:solidFill>
              </a:rPr>
              <a:t> </a:t>
            </a:r>
            <a:r>
              <a:rPr lang="en-US" altLang="ko-KR" sz="2800" dirty="0" err="1" smtClean="0">
                <a:solidFill>
                  <a:srgbClr val="FFFF00"/>
                </a:solidFill>
              </a:rPr>
              <a:t>LaGrand</a:t>
            </a:r>
            <a:r>
              <a:rPr lang="en-US" altLang="ko-KR" sz="2800" dirty="0" smtClean="0">
                <a:solidFill>
                  <a:srgbClr val="FFFF00"/>
                </a:solidFill>
              </a:rPr>
              <a:t>(</a:t>
            </a:r>
            <a:r>
              <a:rPr lang="ko-KR" altLang="en-US" sz="2800" dirty="0" smtClean="0">
                <a:solidFill>
                  <a:srgbClr val="FFFF00"/>
                </a:solidFill>
              </a:rPr>
              <a:t>영사접견권</a:t>
            </a:r>
            <a:r>
              <a:rPr lang="en-US" altLang="ko-KR" sz="2800" dirty="0" smtClean="0">
                <a:solidFill>
                  <a:srgbClr val="FFFF00"/>
                </a:solidFill>
              </a:rPr>
              <a:t>) </a:t>
            </a:r>
            <a:r>
              <a:rPr lang="ko-KR" altLang="en-US" sz="2800" dirty="0" smtClean="0">
                <a:solidFill>
                  <a:srgbClr val="FFFF00"/>
                </a:solidFill>
              </a:rPr>
              <a:t>형제 사건</a:t>
            </a:r>
            <a:r>
              <a:rPr lang="en-US" altLang="ko-KR" sz="2800" dirty="0" smtClean="0">
                <a:solidFill>
                  <a:srgbClr val="FFFF00"/>
                </a:solidFill>
              </a:rPr>
              <a:t>(</a:t>
            </a:r>
            <a:r>
              <a:rPr lang="ko-KR" altLang="en-US" sz="2800" dirty="0" smtClean="0">
                <a:solidFill>
                  <a:srgbClr val="FFFF00"/>
                </a:solidFill>
              </a:rPr>
              <a:t>독일  </a:t>
            </a:r>
            <a:r>
              <a:rPr lang="ko-KR" altLang="en-US" sz="2800" dirty="0">
                <a:solidFill>
                  <a:srgbClr val="FFFF00"/>
                </a:solidFill>
              </a:rPr>
              <a:t> </a:t>
            </a:r>
            <a:r>
              <a:rPr lang="en-US" altLang="ko-KR" sz="2800" dirty="0" err="1" smtClean="0">
                <a:solidFill>
                  <a:srgbClr val="FFFF00"/>
                </a:solidFill>
              </a:rPr>
              <a:t>vs</a:t>
            </a:r>
            <a:r>
              <a:rPr lang="en-US" altLang="ko-KR" sz="2800" dirty="0" smtClean="0">
                <a:solidFill>
                  <a:srgbClr val="FFFF00"/>
                </a:solidFill>
              </a:rPr>
              <a:t>  </a:t>
            </a:r>
            <a:r>
              <a:rPr lang="ko-KR" altLang="en-US" sz="2800" dirty="0" smtClean="0">
                <a:solidFill>
                  <a:srgbClr val="FFFF00"/>
                </a:solidFill>
              </a:rPr>
              <a:t>미국</a:t>
            </a:r>
            <a:r>
              <a:rPr lang="en-US" altLang="ko-KR" sz="2800" dirty="0" smtClean="0">
                <a:solidFill>
                  <a:srgbClr val="FFFF00"/>
                </a:solidFill>
              </a:rPr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1. </a:t>
            </a:r>
            <a:r>
              <a:rPr lang="ko-KR" altLang="en-US" sz="2800" dirty="0" smtClean="0"/>
              <a:t>범죄의 성립요건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 </a:t>
            </a:r>
            <a:r>
              <a:rPr lang="ko-KR" altLang="en-US" sz="2800" dirty="0"/>
              <a:t>★ </a:t>
            </a:r>
            <a:r>
              <a:rPr lang="ko-KR" altLang="en-US" sz="2800" dirty="0" smtClean="0"/>
              <a:t>구성요건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위법성</a:t>
            </a:r>
            <a:r>
              <a:rPr lang="en-US" altLang="ko-KR" sz="2800" dirty="0" smtClean="0"/>
              <a:t>(cf. </a:t>
            </a:r>
            <a:r>
              <a:rPr lang="ko-KR" altLang="en-US" sz="2800" dirty="0" smtClean="0"/>
              <a:t>조각사유</a:t>
            </a:r>
            <a:r>
              <a:rPr lang="en-US" altLang="ko-KR" sz="2800" dirty="0" smtClean="0"/>
              <a:t>), </a:t>
            </a:r>
            <a:r>
              <a:rPr lang="ko-KR" altLang="en-US" sz="2800" dirty="0" smtClean="0"/>
              <a:t>책임능력</a:t>
            </a:r>
            <a:r>
              <a:rPr lang="en-US" altLang="ko-KR" sz="2800" dirty="0" smtClean="0"/>
              <a:t>(cf. </a:t>
            </a:r>
            <a:r>
              <a:rPr lang="ko-KR" altLang="en-US" sz="2800" dirty="0" smtClean="0"/>
              <a:t>감면</a:t>
            </a:r>
            <a:r>
              <a:rPr lang="en-US" altLang="ko-KR" sz="2800" dirty="0" smtClean="0"/>
              <a:t>, </a:t>
            </a:r>
            <a:r>
              <a:rPr lang="ko-KR" altLang="en-US" sz="2800" dirty="0" err="1" smtClean="0"/>
              <a:t>감경</a:t>
            </a:r>
            <a:r>
              <a:rPr lang="en-US" altLang="ko-KR" sz="28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2. </a:t>
            </a:r>
            <a:r>
              <a:rPr lang="ko-KR" altLang="en-US" sz="2800" dirty="0" smtClean="0"/>
              <a:t>용의자 </a:t>
            </a:r>
            <a:r>
              <a:rPr lang="en-US" altLang="ko-KR" sz="2800" dirty="0" smtClean="0"/>
              <a:t>– </a:t>
            </a:r>
            <a:r>
              <a:rPr lang="ko-KR" altLang="en-US" sz="2800" dirty="0" smtClean="0"/>
              <a:t>피의자 </a:t>
            </a:r>
            <a:r>
              <a:rPr lang="en-US" altLang="ko-KR" sz="2800" dirty="0" smtClean="0"/>
              <a:t>– </a:t>
            </a:r>
            <a:r>
              <a:rPr lang="ko-KR" altLang="en-US" sz="2800" dirty="0" smtClean="0"/>
              <a:t>피고인 </a:t>
            </a:r>
            <a:r>
              <a:rPr lang="en-US" altLang="ko-KR" sz="2800" dirty="0" smtClean="0"/>
              <a:t>– </a:t>
            </a:r>
            <a:r>
              <a:rPr lang="ko-KR" altLang="en-US" sz="2800" dirty="0" smtClean="0"/>
              <a:t>수형자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 ★ 신체의 자유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체포</a:t>
            </a:r>
            <a:r>
              <a:rPr lang="en-US" altLang="ko-KR" sz="2800" dirty="0" smtClean="0"/>
              <a:t>), </a:t>
            </a:r>
            <a:r>
              <a:rPr lang="ko-KR" altLang="en-US" sz="2800" dirty="0" smtClean="0"/>
              <a:t>기소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무죄추정의 원칙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3. </a:t>
            </a:r>
            <a:r>
              <a:rPr lang="ko-KR" altLang="en-US" sz="2800" dirty="0" smtClean="0"/>
              <a:t>증거재판주의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 ★ 구속영장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증거인멸 및 도주우려</a:t>
            </a:r>
            <a:r>
              <a:rPr lang="en-US" altLang="ko-KR" sz="2800" dirty="0" smtClean="0"/>
              <a:t>), </a:t>
            </a:r>
            <a:r>
              <a:rPr lang="ko-KR" altLang="en-US" sz="2800" dirty="0" smtClean="0"/>
              <a:t>고문금지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287779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59099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20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1</a:t>
            </a:r>
            <a:r>
              <a:rPr lang="ko-KR" altLang="en-US" sz="4400" dirty="0" smtClean="0"/>
              <a:t>편 개인적 법익에 대한 죄</a:t>
            </a:r>
            <a:endParaRPr lang="en-US" altLang="ko-KR" sz="4400" dirty="0" smtClean="0"/>
          </a:p>
          <a:p>
            <a:pPr marL="0" indent="0" algn="ctr">
              <a:lnSpc>
                <a:spcPct val="20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1</a:t>
            </a:r>
            <a:r>
              <a:rPr lang="ko-KR" altLang="en-US" sz="4400" dirty="0" smtClean="0"/>
              <a:t>장 생명과 신체에 대한 죄</a:t>
            </a:r>
            <a:endParaRPr lang="en-US" altLang="ko-KR" sz="4400" dirty="0" smtClean="0"/>
          </a:p>
          <a:p>
            <a:pPr marL="0" indent="0" algn="ctr">
              <a:lnSpc>
                <a:spcPct val="200000"/>
              </a:lnSpc>
              <a:buNone/>
            </a:pPr>
            <a:r>
              <a:rPr lang="ko-KR" altLang="en-US" sz="4400" dirty="0" smtClean="0">
                <a:solidFill>
                  <a:srgbClr val="FFFF00"/>
                </a:solidFill>
              </a:rPr>
              <a:t>제</a:t>
            </a:r>
            <a:r>
              <a:rPr lang="en-US" altLang="ko-KR" sz="4400" dirty="0" smtClean="0">
                <a:solidFill>
                  <a:srgbClr val="FFFF00"/>
                </a:solidFill>
              </a:rPr>
              <a:t>1</a:t>
            </a:r>
            <a:r>
              <a:rPr lang="ko-KR" altLang="en-US" sz="4400" dirty="0" smtClean="0">
                <a:solidFill>
                  <a:srgbClr val="FFFF00"/>
                </a:solidFill>
              </a:rPr>
              <a:t>절 살인의 죄</a:t>
            </a:r>
            <a:endParaRPr lang="ko-KR" alt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23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>
                <a:solidFill>
                  <a:schemeClr val="tx1">
                    <a:lumMod val="95000"/>
                  </a:schemeClr>
                </a:solidFill>
              </a:rPr>
              <a:t>살인죄</a:t>
            </a:r>
            <a:endParaRPr lang="en-US" altLang="ko-KR" sz="4400" dirty="0" smtClean="0">
              <a:solidFill>
                <a:schemeClr val="tx1">
                  <a:lumMod val="95000"/>
                </a:schemeClr>
              </a:solidFill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>
                <a:solidFill>
                  <a:schemeClr val="tx1">
                    <a:lumMod val="95000"/>
                  </a:schemeClr>
                </a:solidFill>
              </a:rPr>
              <a:t>타인을 </a:t>
            </a:r>
            <a:r>
              <a:rPr lang="ko-KR" altLang="en-US" sz="2800" dirty="0">
                <a:solidFill>
                  <a:schemeClr val="tx1">
                    <a:lumMod val="95000"/>
                  </a:schemeClr>
                </a:solidFill>
              </a:rPr>
              <a:t>살해하는 죄이다</a:t>
            </a:r>
            <a:r>
              <a:rPr lang="en-US" altLang="ko-KR" sz="2800" dirty="0">
                <a:solidFill>
                  <a:schemeClr val="tx1">
                    <a:lumMod val="95000"/>
                  </a:schemeClr>
                </a:solidFill>
              </a:rPr>
              <a:t>(</a:t>
            </a:r>
            <a:r>
              <a:rPr lang="ko-KR" altLang="en-US" sz="2800" dirty="0">
                <a:solidFill>
                  <a:schemeClr val="tx1">
                    <a:lumMod val="95000"/>
                  </a:schemeClr>
                </a:solidFill>
              </a:rPr>
              <a:t>형</a:t>
            </a:r>
            <a:r>
              <a:rPr lang="en-US" altLang="ko-KR" sz="2800" dirty="0">
                <a:solidFill>
                  <a:schemeClr val="tx1">
                    <a:lumMod val="95000"/>
                  </a:schemeClr>
                </a:solidFill>
              </a:rPr>
              <a:t>250①). </a:t>
            </a:r>
            <a:r>
              <a:rPr lang="ko-KR" altLang="en-US" sz="2800" dirty="0">
                <a:solidFill>
                  <a:schemeClr val="tx1">
                    <a:lumMod val="95000"/>
                  </a:schemeClr>
                </a:solidFill>
              </a:rPr>
              <a:t>살해의 </a:t>
            </a:r>
            <a:r>
              <a:rPr lang="ko-KR" altLang="en-US" sz="2800" dirty="0">
                <a:solidFill>
                  <a:srgbClr val="FFFF00"/>
                </a:solidFill>
              </a:rPr>
              <a:t>고의</a:t>
            </a:r>
            <a:r>
              <a:rPr lang="ko-KR" altLang="en-US" sz="2800" dirty="0">
                <a:solidFill>
                  <a:schemeClr val="tx1">
                    <a:lumMod val="95000"/>
                  </a:schemeClr>
                </a:solidFill>
              </a:rPr>
              <a:t>로써 사람의 생명을 끊는 것이다</a:t>
            </a:r>
            <a:r>
              <a:rPr lang="en-US" altLang="ko-KR" sz="2800" dirty="0">
                <a:solidFill>
                  <a:schemeClr val="tx1">
                    <a:lumMod val="95000"/>
                  </a:schemeClr>
                </a:solidFill>
              </a:rPr>
              <a:t>. </a:t>
            </a:r>
            <a:r>
              <a:rPr lang="ko-KR" altLang="en-US" sz="2800" dirty="0">
                <a:solidFill>
                  <a:schemeClr val="tx1">
                    <a:lumMod val="95000"/>
                  </a:schemeClr>
                </a:solidFill>
              </a:rPr>
              <a:t>수단∙방법은 묻지 않는다</a:t>
            </a:r>
            <a:r>
              <a:rPr lang="en-US" altLang="ko-KR" sz="2800" dirty="0">
                <a:solidFill>
                  <a:schemeClr val="tx1">
                    <a:lumMod val="95000"/>
                  </a:schemeClr>
                </a:solidFill>
              </a:rPr>
              <a:t>. </a:t>
            </a:r>
            <a:r>
              <a:rPr lang="ko-KR" altLang="en-US" sz="2800" dirty="0">
                <a:solidFill>
                  <a:schemeClr val="tx1">
                    <a:lumMod val="95000"/>
                  </a:schemeClr>
                </a:solidFill>
              </a:rPr>
              <a:t>권총을 발사하든가 칼로써 하든가 또는 독약을 </a:t>
            </a:r>
            <a:r>
              <a:rPr lang="ko-KR" altLang="en-US" sz="2800" dirty="0" err="1">
                <a:solidFill>
                  <a:schemeClr val="tx1">
                    <a:lumMod val="95000"/>
                  </a:schemeClr>
                </a:solidFill>
              </a:rPr>
              <a:t>음용시키거나</a:t>
            </a:r>
            <a:r>
              <a:rPr lang="ko-KR" altLang="en-US" sz="2800" dirty="0">
                <a:solidFill>
                  <a:schemeClr val="tx1">
                    <a:lumMod val="95000"/>
                  </a:schemeClr>
                </a:solidFill>
              </a:rPr>
              <a:t> 혹은 모친이 유아에게 수유하지 않아 아사시키는 경우에도 모두 살인죄이다</a:t>
            </a:r>
            <a:r>
              <a:rPr lang="en-US" altLang="ko-KR" sz="2800" dirty="0">
                <a:solidFill>
                  <a:schemeClr val="tx1">
                    <a:lumMod val="95000"/>
                  </a:schemeClr>
                </a:solidFill>
              </a:rPr>
              <a:t>. </a:t>
            </a:r>
            <a:r>
              <a:rPr lang="ko-KR" altLang="en-US" sz="2800" dirty="0" err="1">
                <a:solidFill>
                  <a:schemeClr val="tx1">
                    <a:lumMod val="95000"/>
                  </a:schemeClr>
                </a:solidFill>
              </a:rPr>
              <a:t>전삼자는</a:t>
            </a:r>
            <a:r>
              <a:rPr lang="ko-KR" altLang="en-US" sz="2800" dirty="0">
                <a:solidFill>
                  <a:schemeClr val="tx1">
                    <a:lumMod val="95000"/>
                  </a:schemeClr>
                </a:solidFill>
              </a:rPr>
              <a:t> 작위에 의한 살인죄이며 </a:t>
            </a:r>
            <a:r>
              <a:rPr lang="ko-KR" altLang="en-US" sz="2800" dirty="0" err="1">
                <a:solidFill>
                  <a:schemeClr val="tx1">
                    <a:lumMod val="95000"/>
                  </a:schemeClr>
                </a:solidFill>
              </a:rPr>
              <a:t>최후자는</a:t>
            </a:r>
            <a:r>
              <a:rPr lang="ko-KR" altLang="en-US" sz="2800" dirty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ko-KR" altLang="en-US" sz="2800" dirty="0" err="1" smtClean="0">
                <a:solidFill>
                  <a:schemeClr val="tx1">
                    <a:lumMod val="95000"/>
                  </a:schemeClr>
                </a:solidFill>
              </a:rPr>
              <a:t>부작위에</a:t>
            </a:r>
            <a:r>
              <a:rPr lang="ko-KR" altLang="en-US" sz="2800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ko-KR" altLang="en-US" sz="2800" dirty="0">
                <a:solidFill>
                  <a:schemeClr val="tx1">
                    <a:lumMod val="95000"/>
                  </a:schemeClr>
                </a:solidFill>
              </a:rPr>
              <a:t>의한 살인죄이다</a:t>
            </a:r>
            <a:r>
              <a:rPr lang="en-US" altLang="ko-KR" sz="2800" dirty="0">
                <a:solidFill>
                  <a:schemeClr val="tx1">
                    <a:lumMod val="95000"/>
                  </a:schemeClr>
                </a:solidFill>
              </a:rPr>
              <a:t>. </a:t>
            </a:r>
            <a:r>
              <a:rPr lang="ko-KR" altLang="en-US" sz="2800" dirty="0">
                <a:solidFill>
                  <a:schemeClr val="tx1">
                    <a:lumMod val="95000"/>
                  </a:schemeClr>
                </a:solidFill>
              </a:rPr>
              <a:t>살해의 고의가 없으면 상해치사죄</a:t>
            </a:r>
            <a:r>
              <a:rPr lang="en-US" altLang="ko-KR" sz="2800" dirty="0">
                <a:solidFill>
                  <a:schemeClr val="tx1">
                    <a:lumMod val="95000"/>
                  </a:schemeClr>
                </a:solidFill>
              </a:rPr>
              <a:t>(</a:t>
            </a:r>
            <a:r>
              <a:rPr lang="ko-KR" altLang="en-US" sz="2800" dirty="0">
                <a:solidFill>
                  <a:schemeClr val="tx1">
                    <a:lumMod val="95000"/>
                  </a:schemeClr>
                </a:solidFill>
              </a:rPr>
              <a:t>형</a:t>
            </a:r>
            <a:r>
              <a:rPr lang="en-US" altLang="ko-KR" sz="2800" dirty="0">
                <a:solidFill>
                  <a:schemeClr val="tx1">
                    <a:lumMod val="95000"/>
                  </a:schemeClr>
                </a:solidFill>
              </a:rPr>
              <a:t>259①).</a:t>
            </a:r>
            <a:r>
              <a:rPr lang="ko-KR" altLang="en-US" sz="2800" dirty="0">
                <a:solidFill>
                  <a:schemeClr val="tx1">
                    <a:lumMod val="95000"/>
                  </a:schemeClr>
                </a:solidFill>
              </a:rPr>
              <a:t>폭행치사죄</a:t>
            </a:r>
            <a:r>
              <a:rPr lang="en-US" altLang="ko-KR" sz="2800" dirty="0">
                <a:solidFill>
                  <a:schemeClr val="tx1">
                    <a:lumMod val="95000"/>
                  </a:schemeClr>
                </a:solidFill>
              </a:rPr>
              <a:t>(</a:t>
            </a:r>
            <a:r>
              <a:rPr lang="ko-KR" altLang="en-US" sz="2800" dirty="0">
                <a:solidFill>
                  <a:schemeClr val="tx1">
                    <a:lumMod val="95000"/>
                  </a:schemeClr>
                </a:solidFill>
              </a:rPr>
              <a:t>형</a:t>
            </a:r>
            <a:r>
              <a:rPr lang="en-US" altLang="ko-KR" sz="2800" dirty="0">
                <a:solidFill>
                  <a:schemeClr val="tx1">
                    <a:lumMod val="95000"/>
                  </a:schemeClr>
                </a:solidFill>
              </a:rPr>
              <a:t>262) </a:t>
            </a:r>
            <a:r>
              <a:rPr lang="ko-KR" altLang="en-US" sz="2800" dirty="0">
                <a:solidFill>
                  <a:schemeClr val="tx1">
                    <a:lumMod val="95000"/>
                  </a:schemeClr>
                </a:solidFill>
              </a:rPr>
              <a:t>또는 과실치사죄</a:t>
            </a:r>
            <a:r>
              <a:rPr lang="en-US" altLang="ko-KR" sz="2800" dirty="0">
                <a:solidFill>
                  <a:schemeClr val="tx1">
                    <a:lumMod val="95000"/>
                  </a:schemeClr>
                </a:solidFill>
              </a:rPr>
              <a:t>(</a:t>
            </a:r>
            <a:r>
              <a:rPr lang="ko-KR" altLang="en-US" sz="2800" dirty="0">
                <a:solidFill>
                  <a:schemeClr val="tx1">
                    <a:lumMod val="95000"/>
                  </a:schemeClr>
                </a:solidFill>
              </a:rPr>
              <a:t>형</a:t>
            </a:r>
            <a:r>
              <a:rPr lang="en-US" altLang="ko-KR" sz="2800" dirty="0">
                <a:solidFill>
                  <a:schemeClr val="tx1">
                    <a:lumMod val="95000"/>
                  </a:schemeClr>
                </a:solidFill>
              </a:rPr>
              <a:t>267)</a:t>
            </a:r>
            <a:r>
              <a:rPr lang="ko-KR" altLang="en-US" sz="2800" dirty="0">
                <a:solidFill>
                  <a:schemeClr val="tx1">
                    <a:lumMod val="95000"/>
                  </a:schemeClr>
                </a:solidFill>
              </a:rPr>
              <a:t>가 될 뿐이다</a:t>
            </a:r>
            <a:r>
              <a:rPr lang="en-US" altLang="ko-KR" sz="2800" dirty="0">
                <a:solidFill>
                  <a:schemeClr val="tx1">
                    <a:lumMod val="95000"/>
                  </a:schemeClr>
                </a:solidFill>
              </a:rPr>
              <a:t>.</a:t>
            </a:r>
            <a:endParaRPr lang="ko-KR" altLang="en-US" sz="2800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336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59099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250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살인</a:t>
            </a:r>
            <a:r>
              <a:rPr lang="en-US" altLang="ko-KR" sz="4400" dirty="0" smtClean="0"/>
              <a:t>, </a:t>
            </a:r>
            <a:r>
              <a:rPr lang="ko-KR" altLang="en-US" sz="4400" dirty="0" smtClean="0"/>
              <a:t>존속살해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①</a:t>
            </a:r>
            <a:r>
              <a:rPr lang="ko-KR" altLang="en-US" sz="2800" dirty="0" smtClean="0">
                <a:solidFill>
                  <a:srgbClr val="FFFF00"/>
                </a:solidFill>
              </a:rPr>
              <a:t>사람</a:t>
            </a:r>
            <a:r>
              <a:rPr lang="ko-KR" altLang="en-US" sz="2800" dirty="0" smtClean="0"/>
              <a:t>을 살해한 자는 사형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무기 또는 </a:t>
            </a:r>
            <a:r>
              <a:rPr lang="en-US" altLang="ko-KR" sz="2800" dirty="0" smtClean="0"/>
              <a:t>5</a:t>
            </a:r>
            <a:r>
              <a:rPr lang="ko-KR" altLang="en-US" sz="2800" dirty="0" smtClean="0"/>
              <a:t>년 이상의 징역에 처한다</a:t>
            </a:r>
            <a:r>
              <a:rPr lang="en-US" altLang="ko-KR" sz="2800" dirty="0" smtClean="0">
                <a:solidFill>
                  <a:srgbClr val="FFFF00"/>
                </a:solidFill>
              </a:rPr>
              <a:t>(</a:t>
            </a:r>
            <a:r>
              <a:rPr lang="ko-KR" altLang="en-US" sz="2800" dirty="0" smtClean="0">
                <a:solidFill>
                  <a:srgbClr val="FFFF00"/>
                </a:solidFill>
              </a:rPr>
              <a:t>보통살인죄</a:t>
            </a:r>
            <a:r>
              <a:rPr lang="en-US" altLang="ko-KR" sz="2800" dirty="0" smtClean="0">
                <a:solidFill>
                  <a:srgbClr val="FFFF00"/>
                </a:solidFill>
              </a:rPr>
              <a:t>)</a:t>
            </a:r>
            <a:r>
              <a:rPr lang="en-US" altLang="ko-KR" sz="2800" dirty="0">
                <a:solidFill>
                  <a:srgbClr val="FFFF00"/>
                </a:solidFill>
              </a:rPr>
              <a:t>. cf. </a:t>
            </a:r>
            <a:r>
              <a:rPr lang="ko-KR" altLang="en-US" sz="2800" dirty="0">
                <a:solidFill>
                  <a:srgbClr val="FFFF00"/>
                </a:solidFill>
              </a:rPr>
              <a:t>태아</a:t>
            </a:r>
            <a:r>
              <a:rPr lang="en-US" altLang="ko-KR" sz="2800" dirty="0">
                <a:solidFill>
                  <a:srgbClr val="FFFF00"/>
                </a:solidFill>
              </a:rPr>
              <a:t>· </a:t>
            </a:r>
            <a:r>
              <a:rPr lang="ko-KR" altLang="en-US" sz="2800" dirty="0">
                <a:solidFill>
                  <a:srgbClr val="FFFF00"/>
                </a:solidFill>
              </a:rPr>
              <a:t>사자</a:t>
            </a:r>
            <a:r>
              <a:rPr lang="en-US" altLang="ko-KR" sz="2800" dirty="0">
                <a:solidFill>
                  <a:srgbClr val="FFFF00"/>
                </a:solidFill>
              </a:rPr>
              <a:t> </a:t>
            </a:r>
            <a:endParaRPr lang="en-US" altLang="ko-KR" sz="2800" dirty="0" smtClean="0">
              <a:solidFill>
                <a:srgbClr val="FFFF00"/>
              </a:solidFill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자연인</a:t>
            </a:r>
            <a:r>
              <a:rPr lang="en-US" altLang="ko-KR" sz="2800" dirty="0" smtClean="0"/>
              <a:t>(</a:t>
            </a:r>
            <a:r>
              <a:rPr lang="ko-KR" altLang="en-US" sz="2800" dirty="0" err="1" smtClean="0"/>
              <a:t>진통설</a:t>
            </a:r>
            <a:r>
              <a:rPr lang="ko-KR" altLang="en-US" sz="2800" dirty="0" smtClean="0"/>
              <a:t> </a:t>
            </a:r>
            <a:r>
              <a:rPr lang="en-US" altLang="ko-KR" sz="2800" dirty="0" smtClean="0">
                <a:solidFill>
                  <a:srgbClr val="FFFF00"/>
                </a:solidFill>
              </a:rPr>
              <a:t>“</a:t>
            </a:r>
            <a:r>
              <a:rPr lang="ko-KR" altLang="en-US" sz="2800" dirty="0" smtClean="0">
                <a:solidFill>
                  <a:srgbClr val="FFFF00"/>
                </a:solidFill>
              </a:rPr>
              <a:t>분만이 개시된 때</a:t>
            </a:r>
            <a:r>
              <a:rPr lang="en-US" altLang="ko-KR" sz="2800" dirty="0" smtClean="0">
                <a:solidFill>
                  <a:srgbClr val="FFFF00"/>
                </a:solidFill>
              </a:rPr>
              <a:t>”</a:t>
            </a:r>
            <a:r>
              <a:rPr lang="ko-KR" altLang="en-US" sz="2800" dirty="0" smtClean="0"/>
              <a:t>↔ </a:t>
            </a:r>
            <a:r>
              <a:rPr lang="ko-KR" altLang="en-US" sz="2800" dirty="0" err="1" smtClean="0"/>
              <a:t>맥박종지설</a:t>
            </a:r>
            <a:r>
              <a:rPr lang="ko-KR" altLang="en-US" sz="2800" dirty="0" smtClean="0"/>
              <a:t> </a:t>
            </a:r>
            <a:r>
              <a:rPr lang="en-US" altLang="ko-KR" sz="2800" dirty="0" smtClean="0"/>
              <a:t>·</a:t>
            </a:r>
            <a:r>
              <a:rPr lang="ko-KR" altLang="en-US" sz="2800" dirty="0" smtClean="0"/>
              <a:t> 심장사설 </a:t>
            </a:r>
            <a:r>
              <a:rPr lang="en-US" altLang="ko-KR" sz="28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인공분만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제왕절개</a:t>
            </a:r>
            <a:r>
              <a:rPr lang="en-US" altLang="ko-KR" sz="2800" dirty="0" smtClean="0"/>
              <a:t>)?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</a:t>
            </a:r>
            <a:r>
              <a:rPr lang="ko-KR" altLang="en-US" sz="2800" dirty="0" smtClean="0"/>
              <a:t> 복부피하지방층→복막→</a:t>
            </a:r>
            <a:r>
              <a:rPr lang="ko-KR" altLang="en-US" sz="2800" dirty="0" smtClean="0">
                <a:solidFill>
                  <a:srgbClr val="FFFF00"/>
                </a:solidFill>
              </a:rPr>
              <a:t>자궁</a:t>
            </a:r>
            <a:r>
              <a:rPr lang="ko-KR" altLang="en-US" sz="2800" dirty="0" smtClean="0"/>
              <a:t>→ </a:t>
            </a:r>
            <a:r>
              <a:rPr lang="ko-KR" altLang="en-US" sz="2800" dirty="0" err="1" smtClean="0"/>
              <a:t>양막</a:t>
            </a:r>
            <a:r>
              <a:rPr lang="ko-KR" altLang="en-US" sz="2800" dirty="0" smtClean="0"/>
              <a:t>→머리적출→ 태반적출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629404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59099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250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살인</a:t>
            </a:r>
            <a:r>
              <a:rPr lang="en-US" altLang="ko-KR" sz="4400" dirty="0" smtClean="0"/>
              <a:t>, </a:t>
            </a:r>
            <a:r>
              <a:rPr lang="ko-KR" altLang="en-US" sz="4400" dirty="0" smtClean="0"/>
              <a:t>존속살해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①사람을 </a:t>
            </a:r>
            <a:r>
              <a:rPr lang="ko-KR" altLang="en-US" sz="2800" dirty="0" smtClean="0">
                <a:solidFill>
                  <a:srgbClr val="FFFF00"/>
                </a:solidFill>
              </a:rPr>
              <a:t>살해</a:t>
            </a:r>
            <a:r>
              <a:rPr lang="ko-KR" altLang="en-US" sz="2800" dirty="0" smtClean="0"/>
              <a:t>한 자는 사형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무기 또는 </a:t>
            </a:r>
            <a:r>
              <a:rPr lang="en-US" altLang="ko-KR" sz="2800" dirty="0" smtClean="0"/>
              <a:t>5</a:t>
            </a:r>
            <a:r>
              <a:rPr lang="ko-KR" altLang="en-US" sz="2800" dirty="0" smtClean="0"/>
              <a:t>년 이상의 징역에 처한다</a:t>
            </a:r>
            <a:r>
              <a:rPr lang="en-US" altLang="ko-KR" sz="2800" dirty="0" smtClean="0">
                <a:solidFill>
                  <a:srgbClr val="FFFF00"/>
                </a:solidFill>
              </a:rPr>
              <a:t>.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살의를 가지고 타인의 생명을 위태롭게 하는 행위를 직접 개시한 때</a:t>
            </a:r>
            <a:r>
              <a:rPr lang="en-US" altLang="ko-KR" sz="2800" dirty="0" smtClean="0"/>
              <a:t>, </a:t>
            </a:r>
            <a:r>
              <a:rPr lang="ko-KR" altLang="en-US" sz="2800" dirty="0" smtClean="0">
                <a:solidFill>
                  <a:srgbClr val="FFFF00"/>
                </a:solidFill>
              </a:rPr>
              <a:t>실행의</a:t>
            </a:r>
            <a:r>
              <a:rPr lang="ko-KR" altLang="en-US" sz="2800" dirty="0" smtClean="0"/>
              <a:t> </a:t>
            </a:r>
            <a:r>
              <a:rPr lang="ko-KR" altLang="en-US" sz="2800" dirty="0" smtClean="0">
                <a:solidFill>
                  <a:srgbClr val="FFFF00"/>
                </a:solidFill>
              </a:rPr>
              <a:t>착수</a:t>
            </a:r>
            <a:r>
              <a:rPr lang="ko-KR" altLang="en-US" sz="2800" dirty="0" smtClean="0"/>
              <a:t>가 인정된다</a:t>
            </a:r>
            <a:r>
              <a:rPr lang="en-US" altLang="ko-KR" sz="2800" dirty="0" smtClean="0"/>
              <a:t>(</a:t>
            </a:r>
            <a:r>
              <a:rPr lang="ko-KR" altLang="en-US" sz="2800" dirty="0" smtClean="0">
                <a:solidFill>
                  <a:srgbClr val="FFFF00"/>
                </a:solidFill>
              </a:rPr>
              <a:t>낫</a:t>
            </a:r>
            <a:r>
              <a:rPr lang="en-US" altLang="ko-KR" sz="2800" dirty="0" smtClean="0">
                <a:solidFill>
                  <a:srgbClr val="FFFF00"/>
                </a:solidFill>
              </a:rPr>
              <a:t>=</a:t>
            </a:r>
            <a:r>
              <a:rPr lang="ko-KR" altLang="en-US" sz="2800" dirty="0" smtClean="0">
                <a:solidFill>
                  <a:srgbClr val="FFFF00"/>
                </a:solidFill>
              </a:rPr>
              <a:t>살인미수</a:t>
            </a:r>
            <a:r>
              <a:rPr lang="en-US" altLang="ko-KR" sz="2800" dirty="0" smtClean="0"/>
              <a:t>).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고의</a:t>
            </a:r>
            <a:r>
              <a:rPr lang="en-US" altLang="ko-KR" sz="2800" dirty="0" smtClean="0"/>
              <a:t>· </a:t>
            </a:r>
            <a:r>
              <a:rPr lang="ko-KR" altLang="en-US" sz="2800" dirty="0" smtClean="0"/>
              <a:t>미필적 고의</a:t>
            </a:r>
            <a:r>
              <a:rPr lang="en-US" altLang="ko-KR" sz="2800" dirty="0" smtClean="0"/>
              <a:t>(</a:t>
            </a:r>
            <a:r>
              <a:rPr lang="ko-KR" altLang="en-US" sz="2800" dirty="0" smtClean="0">
                <a:solidFill>
                  <a:srgbClr val="FFFF00"/>
                </a:solidFill>
              </a:rPr>
              <a:t>과도소지</a:t>
            </a:r>
            <a:r>
              <a:rPr lang="en-US" altLang="ko-KR" sz="2800" dirty="0" smtClean="0">
                <a:solidFill>
                  <a:srgbClr val="FFFF00"/>
                </a:solidFill>
              </a:rPr>
              <a:t>, </a:t>
            </a:r>
            <a:r>
              <a:rPr lang="ko-KR" altLang="en-US" sz="2800" dirty="0" err="1" smtClean="0">
                <a:solidFill>
                  <a:srgbClr val="FFFF00"/>
                </a:solidFill>
              </a:rPr>
              <a:t>박카스농약</a:t>
            </a:r>
            <a:r>
              <a:rPr lang="en-US" altLang="ko-KR" sz="28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/>
              <a:t>★ 미신범</a:t>
            </a:r>
            <a:r>
              <a:rPr lang="en-US" altLang="ko-KR" sz="2800" dirty="0"/>
              <a:t>(</a:t>
            </a:r>
            <a:r>
              <a:rPr lang="ko-KR" altLang="en-US" sz="2800" dirty="0"/>
              <a:t>저주</a:t>
            </a:r>
            <a:r>
              <a:rPr lang="en-US" altLang="ko-KR" sz="2800" dirty="0"/>
              <a:t>· </a:t>
            </a:r>
            <a:r>
              <a:rPr lang="ko-KR" altLang="en-US" sz="2800" dirty="0"/>
              <a:t>기도</a:t>
            </a:r>
            <a:r>
              <a:rPr lang="en-US" altLang="ko-KR" sz="2800" dirty="0"/>
              <a:t>) X, AIDS</a:t>
            </a:r>
            <a:r>
              <a:rPr lang="ko-KR" altLang="en-US" sz="2800" dirty="0"/>
              <a:t>를 감염시키는 행위  △</a:t>
            </a:r>
          </a:p>
        </p:txBody>
      </p:sp>
    </p:spTree>
    <p:extLst>
      <p:ext uri="{BB962C8B-B14F-4D97-AF65-F5344CB8AC3E}">
        <p14:creationId xmlns:p14="http://schemas.microsoft.com/office/powerpoint/2010/main" val="1710346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5909982"/>
          </a:xfrm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250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살인</a:t>
            </a:r>
            <a:r>
              <a:rPr lang="en-US" altLang="ko-KR" sz="4400" dirty="0" smtClean="0"/>
              <a:t>, </a:t>
            </a:r>
            <a:r>
              <a:rPr lang="ko-KR" altLang="en-US" sz="4400" dirty="0" smtClean="0"/>
              <a:t>존속살해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①사람을 </a:t>
            </a:r>
            <a:r>
              <a:rPr lang="ko-KR" altLang="en-US" sz="2800" dirty="0" smtClean="0">
                <a:solidFill>
                  <a:srgbClr val="FFFF00"/>
                </a:solidFill>
              </a:rPr>
              <a:t>살해</a:t>
            </a:r>
            <a:r>
              <a:rPr lang="ko-KR" altLang="en-US" sz="2800" dirty="0" smtClean="0"/>
              <a:t>한 자는 사형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무기 또는 </a:t>
            </a:r>
            <a:r>
              <a:rPr lang="en-US" altLang="ko-KR" sz="2800" dirty="0" smtClean="0"/>
              <a:t>5</a:t>
            </a:r>
            <a:r>
              <a:rPr lang="ko-KR" altLang="en-US" sz="2800" dirty="0" smtClean="0"/>
              <a:t>년 이상의 징역에 처한다</a:t>
            </a:r>
            <a:r>
              <a:rPr lang="en-US" altLang="ko-KR" sz="2800" dirty="0" smtClean="0">
                <a:solidFill>
                  <a:srgbClr val="FFFF00"/>
                </a:solidFill>
              </a:rPr>
              <a:t>.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</a:t>
            </a:r>
            <a:r>
              <a:rPr lang="ko-KR" altLang="en-US" sz="2800" dirty="0" smtClean="0">
                <a:solidFill>
                  <a:srgbClr val="FFFF00"/>
                </a:solidFill>
              </a:rPr>
              <a:t>간접증거</a:t>
            </a:r>
            <a:r>
              <a:rPr lang="ko-KR" altLang="en-US" sz="2800" dirty="0" smtClean="0"/>
              <a:t>들만 있는 경우에도 </a:t>
            </a:r>
            <a:r>
              <a:rPr lang="ko-KR" altLang="en-US" sz="2800" dirty="0" smtClean="0">
                <a:solidFill>
                  <a:srgbClr val="FFFF00"/>
                </a:solidFill>
              </a:rPr>
              <a:t>합리적</a:t>
            </a:r>
            <a:r>
              <a:rPr lang="ko-KR" altLang="en-US" sz="2800" dirty="0" smtClean="0"/>
              <a:t> </a:t>
            </a:r>
            <a:r>
              <a:rPr lang="ko-KR" altLang="en-US" sz="2800" dirty="0" smtClean="0">
                <a:solidFill>
                  <a:srgbClr val="FFFF00"/>
                </a:solidFill>
              </a:rPr>
              <a:t>의심</a:t>
            </a:r>
            <a:r>
              <a:rPr lang="ko-KR" altLang="en-US" sz="2800" dirty="0" smtClean="0"/>
              <a:t> 없는 정도로 증명되었다면 살인죄를 유죄로 인정할 수 있다</a:t>
            </a:r>
            <a:r>
              <a:rPr lang="en-US" altLang="ko-KR" sz="2800" dirty="0" smtClean="0"/>
              <a:t>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단순히 관념적인 의심이나 추상적인 가능성에 기초한 의심은 합리적 의심이 아니다</a:t>
            </a:r>
            <a:r>
              <a:rPr lang="ko-KR" altLang="en-US" sz="2800" dirty="0"/>
              <a:t> ↔ </a:t>
            </a:r>
            <a:r>
              <a:rPr lang="ko-KR" altLang="en-US" sz="2800" dirty="0" smtClean="0"/>
              <a:t>사실의 개연성에 대한 합리적 의문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논리</a:t>
            </a:r>
            <a:r>
              <a:rPr lang="en-US" altLang="ko-KR" sz="2800" dirty="0" smtClean="0"/>
              <a:t>,</a:t>
            </a:r>
            <a:r>
              <a:rPr lang="ko-KR" altLang="en-US" sz="2800" dirty="0" err="1" smtClean="0"/>
              <a:t>경험칙</a:t>
            </a:r>
            <a:r>
              <a:rPr lang="en-US" altLang="ko-KR" sz="28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488223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5909982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5200" dirty="0" smtClean="0"/>
              <a:t>제</a:t>
            </a:r>
            <a:r>
              <a:rPr lang="en-US" altLang="ko-KR" sz="5200" dirty="0" smtClean="0"/>
              <a:t>250</a:t>
            </a:r>
            <a:r>
              <a:rPr lang="ko-KR" altLang="en-US" sz="5200" dirty="0" smtClean="0"/>
              <a:t>조</a:t>
            </a:r>
            <a:r>
              <a:rPr lang="en-US" altLang="ko-KR" sz="5200" dirty="0" smtClean="0"/>
              <a:t>(</a:t>
            </a:r>
            <a:r>
              <a:rPr lang="ko-KR" altLang="en-US" sz="5200" dirty="0" smtClean="0"/>
              <a:t>살인</a:t>
            </a:r>
            <a:r>
              <a:rPr lang="en-US" altLang="ko-KR" sz="5200" dirty="0" smtClean="0"/>
              <a:t>, </a:t>
            </a:r>
            <a:r>
              <a:rPr lang="ko-KR" altLang="en-US" sz="5200" dirty="0" smtClean="0"/>
              <a:t>존속살해</a:t>
            </a:r>
            <a:r>
              <a:rPr lang="en-US" altLang="ko-KR" sz="52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3300" dirty="0" smtClean="0"/>
              <a:t>①사람을 </a:t>
            </a:r>
            <a:r>
              <a:rPr lang="ko-KR" altLang="en-US" sz="3300" dirty="0" smtClean="0">
                <a:solidFill>
                  <a:schemeClr val="tx1">
                    <a:lumMod val="95000"/>
                  </a:schemeClr>
                </a:solidFill>
              </a:rPr>
              <a:t>살해</a:t>
            </a:r>
            <a:r>
              <a:rPr lang="ko-KR" altLang="en-US" sz="3300" dirty="0" smtClean="0"/>
              <a:t>한 자는 </a:t>
            </a:r>
            <a:r>
              <a:rPr lang="ko-KR" altLang="en-US" sz="3300" dirty="0" smtClean="0">
                <a:solidFill>
                  <a:srgbClr val="FFFF00"/>
                </a:solidFill>
              </a:rPr>
              <a:t>사형</a:t>
            </a:r>
            <a:r>
              <a:rPr lang="en-US" altLang="ko-KR" sz="3300" dirty="0" smtClean="0"/>
              <a:t>, </a:t>
            </a:r>
            <a:r>
              <a:rPr lang="ko-KR" altLang="en-US" sz="3300" dirty="0" smtClean="0"/>
              <a:t>무기 또는 </a:t>
            </a:r>
            <a:r>
              <a:rPr lang="en-US" altLang="ko-KR" sz="3300" dirty="0" smtClean="0"/>
              <a:t>5</a:t>
            </a:r>
            <a:r>
              <a:rPr lang="ko-KR" altLang="en-US" sz="3300" dirty="0" smtClean="0"/>
              <a:t>년 이상의 징역에 처한다</a:t>
            </a:r>
            <a:r>
              <a:rPr lang="en-US" altLang="ko-KR" sz="3300" dirty="0" smtClean="0">
                <a:solidFill>
                  <a:srgbClr val="FFFF00"/>
                </a:solidFill>
              </a:rPr>
              <a:t>.</a:t>
            </a:r>
            <a:endParaRPr lang="en-US" altLang="ko-KR" sz="3300" dirty="0" smtClean="0"/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내란죄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형</a:t>
            </a:r>
            <a:r>
              <a:rPr lang="en-US" altLang="ko-KR" sz="2800" dirty="0" smtClean="0"/>
              <a:t>87), </a:t>
            </a:r>
            <a:r>
              <a:rPr lang="ko-KR" altLang="en-US" sz="2800" dirty="0" smtClean="0"/>
              <a:t>내란목적의 살인죄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형</a:t>
            </a:r>
            <a:r>
              <a:rPr lang="en-US" altLang="ko-KR" sz="2800" dirty="0" smtClean="0"/>
              <a:t>88), </a:t>
            </a:r>
            <a:r>
              <a:rPr lang="ko-KR" altLang="en-US" sz="2800" dirty="0" err="1" smtClean="0"/>
              <a:t>외환유치죄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형</a:t>
            </a:r>
            <a:r>
              <a:rPr lang="en-US" altLang="ko-KR" sz="2800" dirty="0" smtClean="0"/>
              <a:t>92), </a:t>
            </a:r>
            <a:r>
              <a:rPr lang="ko-KR" altLang="en-US" sz="2800" dirty="0" err="1" smtClean="0"/>
              <a:t>여적죄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형</a:t>
            </a:r>
            <a:r>
              <a:rPr lang="en-US" altLang="ko-KR" sz="2800" dirty="0" smtClean="0"/>
              <a:t>93), </a:t>
            </a:r>
            <a:r>
              <a:rPr lang="ko-KR" altLang="en-US" sz="2800" dirty="0" smtClean="0"/>
              <a:t>모병이적죄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형</a:t>
            </a:r>
            <a:r>
              <a:rPr lang="en-US" altLang="ko-KR" sz="2800" dirty="0" smtClean="0"/>
              <a:t>94), </a:t>
            </a:r>
            <a:r>
              <a:rPr lang="ko-KR" altLang="en-US" sz="2800" dirty="0" smtClean="0"/>
              <a:t>시설제공이적죄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형</a:t>
            </a:r>
            <a:r>
              <a:rPr lang="en-US" altLang="ko-KR" sz="2800" dirty="0" smtClean="0"/>
              <a:t>95), </a:t>
            </a:r>
            <a:r>
              <a:rPr lang="ko-KR" altLang="en-US" sz="2800" dirty="0" smtClean="0"/>
              <a:t>시설파괴이적죄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형</a:t>
            </a:r>
            <a:r>
              <a:rPr lang="en-US" altLang="ko-KR" sz="2800" dirty="0" smtClean="0"/>
              <a:t>96), </a:t>
            </a:r>
            <a:r>
              <a:rPr lang="ko-KR" altLang="en-US" sz="2800" dirty="0" smtClean="0"/>
              <a:t>간첩죄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형</a:t>
            </a:r>
            <a:r>
              <a:rPr lang="en-US" altLang="ko-KR" sz="2800" dirty="0" smtClean="0"/>
              <a:t>98), </a:t>
            </a:r>
            <a:r>
              <a:rPr lang="ko-KR" altLang="en-US" sz="2800" dirty="0" err="1" smtClean="0"/>
              <a:t>범죄단체등의조직죄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형</a:t>
            </a:r>
            <a:r>
              <a:rPr lang="en-US" altLang="ko-KR" sz="2800" dirty="0" smtClean="0"/>
              <a:t>114), </a:t>
            </a:r>
            <a:r>
              <a:rPr lang="ko-KR" altLang="en-US" sz="2800" dirty="0" err="1" smtClean="0"/>
              <a:t>폭발물사용죄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형</a:t>
            </a:r>
            <a:r>
              <a:rPr lang="en-US" altLang="ko-KR" sz="2800" dirty="0" smtClean="0"/>
              <a:t>119), </a:t>
            </a:r>
            <a:r>
              <a:rPr lang="ko-KR" altLang="en-US" sz="2800" dirty="0" err="1" smtClean="0"/>
              <a:t>현주건조물등에의</a:t>
            </a:r>
            <a:r>
              <a:rPr lang="ko-KR" altLang="en-US" sz="2800" dirty="0" smtClean="0"/>
              <a:t> 방화치사죄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형</a:t>
            </a:r>
            <a:r>
              <a:rPr lang="en-US" altLang="ko-KR" sz="2800" dirty="0" smtClean="0"/>
              <a:t>164②), </a:t>
            </a:r>
            <a:r>
              <a:rPr lang="ko-KR" altLang="en-US" sz="2800" dirty="0" smtClean="0"/>
              <a:t>약취∙유인∙매매∙</a:t>
            </a:r>
            <a:r>
              <a:rPr lang="ko-KR" altLang="en-US" sz="2800" dirty="0" err="1" smtClean="0"/>
              <a:t>이송등살인죄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형</a:t>
            </a:r>
            <a:r>
              <a:rPr lang="en-US" altLang="ko-KR" sz="2800" dirty="0" smtClean="0"/>
              <a:t>291①), </a:t>
            </a:r>
            <a:r>
              <a:rPr lang="ko-KR" altLang="en-US" sz="2800" dirty="0" err="1" smtClean="0"/>
              <a:t>강간등살인죄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형</a:t>
            </a:r>
            <a:r>
              <a:rPr lang="en-US" altLang="ko-KR" sz="2800" dirty="0" smtClean="0"/>
              <a:t>301</a:t>
            </a:r>
            <a:r>
              <a:rPr lang="ko-KR" altLang="en-US" sz="2800" dirty="0" smtClean="0"/>
              <a:t>의</a:t>
            </a:r>
            <a:r>
              <a:rPr lang="en-US" altLang="ko-KR" sz="2800" dirty="0" smtClean="0"/>
              <a:t>2), </a:t>
            </a:r>
            <a:r>
              <a:rPr lang="ko-KR" altLang="en-US" sz="2800" dirty="0" err="1" smtClean="0"/>
              <a:t>인질살해죄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형</a:t>
            </a:r>
            <a:r>
              <a:rPr lang="en-US" altLang="ko-KR" sz="2800" dirty="0" smtClean="0"/>
              <a:t>324</a:t>
            </a:r>
            <a:r>
              <a:rPr lang="ko-KR" altLang="en-US" sz="2800" dirty="0" smtClean="0"/>
              <a:t>의</a:t>
            </a:r>
            <a:r>
              <a:rPr lang="en-US" altLang="ko-KR" sz="2800" dirty="0" smtClean="0"/>
              <a:t>4), </a:t>
            </a:r>
            <a:r>
              <a:rPr lang="ko-KR" altLang="en-US" sz="2800" dirty="0" smtClean="0"/>
              <a:t>강도살인죄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형</a:t>
            </a:r>
            <a:r>
              <a:rPr lang="en-US" altLang="ko-KR" sz="2800" dirty="0" smtClean="0"/>
              <a:t>338), </a:t>
            </a:r>
            <a:r>
              <a:rPr lang="ko-KR" altLang="en-US" sz="2800" dirty="0" smtClean="0"/>
              <a:t>해상강도살인∙치사∙강간죄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형</a:t>
            </a:r>
            <a:r>
              <a:rPr lang="en-US" altLang="ko-KR" sz="2800" dirty="0" smtClean="0"/>
              <a:t>340③)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918750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59099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250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살인</a:t>
            </a:r>
            <a:r>
              <a:rPr lang="en-US" altLang="ko-KR" sz="4400" dirty="0" smtClean="0"/>
              <a:t>, </a:t>
            </a:r>
            <a:r>
              <a:rPr lang="ko-KR" altLang="en-US" sz="4400" dirty="0" smtClean="0"/>
              <a:t>존속살해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①사람을 </a:t>
            </a:r>
            <a:r>
              <a:rPr lang="ko-KR" altLang="en-US" sz="2800" dirty="0" smtClean="0">
                <a:solidFill>
                  <a:schemeClr val="tx1">
                    <a:lumMod val="95000"/>
                  </a:schemeClr>
                </a:solidFill>
              </a:rPr>
              <a:t>살해</a:t>
            </a:r>
            <a:r>
              <a:rPr lang="ko-KR" altLang="en-US" sz="2800" dirty="0" smtClean="0"/>
              <a:t>한 자는 사형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무기 또는 </a:t>
            </a:r>
            <a:r>
              <a:rPr lang="en-US" altLang="ko-KR" sz="2800" dirty="0" smtClean="0">
                <a:solidFill>
                  <a:srgbClr val="FFFF00"/>
                </a:solidFill>
              </a:rPr>
              <a:t>5</a:t>
            </a:r>
            <a:r>
              <a:rPr lang="ko-KR" altLang="en-US" sz="2800" dirty="0" smtClean="0">
                <a:solidFill>
                  <a:srgbClr val="FFFF00"/>
                </a:solidFill>
              </a:rPr>
              <a:t>년 이상</a:t>
            </a:r>
            <a:r>
              <a:rPr lang="ko-KR" altLang="en-US" sz="2800" dirty="0" smtClean="0"/>
              <a:t>의 징역에 처한다</a:t>
            </a:r>
            <a:r>
              <a:rPr lang="en-US" altLang="ko-KR" sz="2800" dirty="0" smtClean="0">
                <a:solidFill>
                  <a:srgbClr val="FFFF00"/>
                </a:solidFill>
              </a:rPr>
              <a:t>.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 smtClean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040" y="2632964"/>
            <a:ext cx="5636260" cy="3716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713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59099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250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살인</a:t>
            </a:r>
            <a:r>
              <a:rPr lang="en-US" altLang="ko-KR" sz="4400" dirty="0" smtClean="0"/>
              <a:t>, </a:t>
            </a:r>
            <a:r>
              <a:rPr lang="ko-KR" altLang="en-US" sz="4400" dirty="0" smtClean="0"/>
              <a:t>존속살해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②자기 또는 배우자의 직계존속을 살해한 자는 사형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무기 또는 </a:t>
            </a:r>
            <a:r>
              <a:rPr lang="en-US" altLang="ko-KR" sz="2800" dirty="0" smtClean="0"/>
              <a:t>7</a:t>
            </a:r>
            <a:r>
              <a:rPr lang="ko-KR" altLang="en-US" sz="2800" dirty="0" smtClean="0"/>
              <a:t>년 이상의 징역에 처한다</a:t>
            </a:r>
            <a:r>
              <a:rPr lang="en-US" altLang="ko-KR" sz="2800" dirty="0" smtClean="0">
                <a:solidFill>
                  <a:srgbClr val="FFFF00"/>
                </a:solidFill>
              </a:rPr>
              <a:t>(</a:t>
            </a:r>
            <a:r>
              <a:rPr lang="ko-KR" altLang="en-US" sz="2800" dirty="0" smtClean="0">
                <a:solidFill>
                  <a:srgbClr val="FFFF00"/>
                </a:solidFill>
              </a:rPr>
              <a:t>존속살인죄</a:t>
            </a:r>
            <a:r>
              <a:rPr lang="en-US" altLang="ko-KR" sz="2800" dirty="0" smtClean="0">
                <a:solidFill>
                  <a:srgbClr val="FFFF00"/>
                </a:solidFill>
              </a:rPr>
              <a:t>=</a:t>
            </a:r>
            <a:r>
              <a:rPr lang="ko-KR" altLang="en-US" sz="2800" dirty="0" smtClean="0">
                <a:solidFill>
                  <a:srgbClr val="FFFF00"/>
                </a:solidFill>
              </a:rPr>
              <a:t>신분으로 인한 책임가중</a:t>
            </a:r>
            <a:r>
              <a:rPr lang="en-US" altLang="ko-KR" sz="2800" dirty="0" smtClean="0">
                <a:solidFill>
                  <a:srgbClr val="FFFF00"/>
                </a:solidFill>
              </a:rPr>
              <a:t>)</a:t>
            </a:r>
            <a:r>
              <a:rPr lang="en-US" altLang="ko-KR" sz="2800" dirty="0" smtClean="0"/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패륜적</a:t>
            </a:r>
            <a:r>
              <a:rPr lang="ko-KR" altLang="en-US" sz="2800" dirty="0"/>
              <a:t>∙반도덕적 행위의 가중처벌을 통하여 친족 내지 가족에 있어서의 자연적∙보편적 윤리의 </a:t>
            </a:r>
            <a:r>
              <a:rPr lang="ko-KR" altLang="en-US" sz="2800" dirty="0" smtClean="0"/>
              <a:t>보호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헌법재판소</a:t>
            </a:r>
            <a:r>
              <a:rPr lang="en-US" altLang="ko-KR" sz="2800" dirty="0" smtClean="0"/>
              <a:t>)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404648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59099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251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err="1" smtClean="0"/>
              <a:t>영아살해죄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직계존속이 치욕을 은폐하기 위하거나 양육할 수 없음을 예상하거나 특히 참작할 만한 </a:t>
            </a:r>
            <a:r>
              <a:rPr lang="ko-KR" altLang="en-US" sz="2800" dirty="0" smtClean="0">
                <a:solidFill>
                  <a:srgbClr val="FFFF00"/>
                </a:solidFill>
              </a:rPr>
              <a:t>동기</a:t>
            </a:r>
            <a:r>
              <a:rPr lang="ko-KR" altLang="en-US" sz="2800" dirty="0" smtClean="0"/>
              <a:t>로 인하여 분만 중 또는 분만 직후의 영아를 살해한 때에는 </a:t>
            </a:r>
            <a:r>
              <a:rPr lang="en-US" altLang="ko-KR" sz="2800" dirty="0" smtClean="0"/>
              <a:t>10</a:t>
            </a:r>
            <a:r>
              <a:rPr lang="ko-KR" altLang="en-US" sz="2800" dirty="0" smtClean="0"/>
              <a:t>년 이하의 징역에 처한다</a:t>
            </a:r>
            <a:r>
              <a:rPr lang="en-US" altLang="ko-KR" sz="2800" dirty="0" smtClean="0"/>
              <a:t>.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동거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사실혼 </a:t>
            </a:r>
            <a:r>
              <a:rPr lang="en-US" altLang="ko-KR" sz="2800" dirty="0" smtClean="0"/>
              <a:t>= </a:t>
            </a:r>
            <a:r>
              <a:rPr lang="ko-KR" altLang="en-US" sz="2800" dirty="0" smtClean="0"/>
              <a:t>보통살인죄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특수한 동기</a:t>
            </a:r>
            <a:r>
              <a:rPr lang="en-US" altLang="ko-KR" sz="2800" dirty="0"/>
              <a:t> </a:t>
            </a:r>
            <a:r>
              <a:rPr lang="ko-KR" altLang="en-US" sz="2800" dirty="0" smtClean="0"/>
              <a:t>로 인한 </a:t>
            </a:r>
            <a:r>
              <a:rPr lang="ko-KR" altLang="en-US" sz="2800" dirty="0" err="1" smtClean="0"/>
              <a:t>책임감경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834655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59099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251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err="1" smtClean="0"/>
              <a:t>영아살해죄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직계존속이 </a:t>
            </a:r>
            <a:r>
              <a:rPr lang="ko-KR" altLang="en-US" sz="2800" dirty="0" smtClean="0">
                <a:solidFill>
                  <a:srgbClr val="FFFF00"/>
                </a:solidFill>
              </a:rPr>
              <a:t>치욕을</a:t>
            </a:r>
            <a:r>
              <a:rPr lang="ko-KR" altLang="en-US" sz="2800" dirty="0" smtClean="0"/>
              <a:t> </a:t>
            </a:r>
            <a:r>
              <a:rPr lang="ko-KR" altLang="en-US" sz="2800" dirty="0" smtClean="0">
                <a:solidFill>
                  <a:srgbClr val="FFFF00"/>
                </a:solidFill>
              </a:rPr>
              <a:t>은폐</a:t>
            </a:r>
            <a:r>
              <a:rPr lang="ko-KR" altLang="en-US" sz="2800" dirty="0" smtClean="0"/>
              <a:t>하기 위하거나 </a:t>
            </a:r>
            <a:r>
              <a:rPr lang="ko-KR" altLang="en-US" sz="2800" dirty="0" smtClean="0">
                <a:solidFill>
                  <a:srgbClr val="FFFF00"/>
                </a:solidFill>
              </a:rPr>
              <a:t>양육할 수 없음</a:t>
            </a:r>
            <a:r>
              <a:rPr lang="ko-KR" altLang="en-US" sz="2800" dirty="0" smtClean="0"/>
              <a:t>을 예상하거나 특히 참작할 만한 </a:t>
            </a:r>
            <a:r>
              <a:rPr lang="ko-KR" altLang="en-US" sz="2800" dirty="0" smtClean="0">
                <a:solidFill>
                  <a:schemeClr val="tx1">
                    <a:lumMod val="95000"/>
                  </a:schemeClr>
                </a:solidFill>
              </a:rPr>
              <a:t>동기</a:t>
            </a:r>
            <a:r>
              <a:rPr lang="ko-KR" altLang="en-US" sz="2800" dirty="0" smtClean="0"/>
              <a:t>로 인하여 분만 중 또는 분만 직후의 영아를 살해한 때에는 </a:t>
            </a:r>
            <a:r>
              <a:rPr lang="en-US" altLang="ko-KR" sz="2800" dirty="0" smtClean="0"/>
              <a:t>10</a:t>
            </a:r>
            <a:r>
              <a:rPr lang="ko-KR" altLang="en-US" sz="2800" dirty="0" smtClean="0"/>
              <a:t>년 이하의 징역에 처한다</a:t>
            </a:r>
            <a:r>
              <a:rPr lang="en-US" altLang="ko-KR" sz="2800" dirty="0" smtClean="0"/>
              <a:t>.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</a:t>
            </a:r>
            <a:r>
              <a:rPr lang="ko-KR" altLang="en-US" sz="2800" dirty="0"/>
              <a:t>근친상간</a:t>
            </a:r>
            <a:r>
              <a:rPr lang="en-US" altLang="ko-KR" sz="2800" dirty="0"/>
              <a:t>, </a:t>
            </a:r>
            <a:r>
              <a:rPr lang="ko-KR" altLang="en-US" sz="2800" dirty="0"/>
              <a:t>강간</a:t>
            </a:r>
            <a:r>
              <a:rPr lang="en-US" altLang="ko-KR" sz="2800" dirty="0"/>
              <a:t>, </a:t>
            </a:r>
            <a:r>
              <a:rPr lang="ko-KR" altLang="en-US" sz="2800" dirty="0"/>
              <a:t>간통</a:t>
            </a:r>
            <a:r>
              <a:rPr lang="en-US" altLang="ko-KR" sz="2800" dirty="0"/>
              <a:t>, </a:t>
            </a:r>
            <a:r>
              <a:rPr lang="ko-KR" altLang="en-US" sz="2800" dirty="0"/>
              <a:t>과부</a:t>
            </a:r>
            <a:r>
              <a:rPr lang="en-US" altLang="ko-KR" sz="2800" dirty="0"/>
              <a:t>·</a:t>
            </a:r>
            <a:r>
              <a:rPr lang="ko-KR" altLang="en-US" sz="2800" dirty="0"/>
              <a:t>미혼모 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병환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불구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기형</a:t>
            </a:r>
            <a:r>
              <a:rPr lang="en-US" altLang="ko-KR" sz="2800" dirty="0" smtClean="0"/>
              <a:t>,</a:t>
            </a:r>
            <a:r>
              <a:rPr lang="ko-KR" altLang="en-US" sz="2800" dirty="0"/>
              <a:t> 경제적 </a:t>
            </a:r>
            <a:r>
              <a:rPr lang="ko-KR" altLang="en-US" sz="2800" dirty="0" smtClean="0"/>
              <a:t>궁핍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73371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>
                <a:solidFill>
                  <a:schemeClr val="tx1">
                    <a:lumMod val="95000"/>
                  </a:schemeClr>
                </a:solidFill>
              </a:rPr>
              <a:t>제</a:t>
            </a:r>
            <a:r>
              <a:rPr lang="en-US" altLang="ko-KR" sz="4400" dirty="0" smtClean="0">
                <a:solidFill>
                  <a:schemeClr val="tx1">
                    <a:lumMod val="95000"/>
                  </a:schemeClr>
                </a:solidFill>
              </a:rPr>
              <a:t>252</a:t>
            </a:r>
            <a:r>
              <a:rPr lang="ko-KR" altLang="en-US" sz="4400" dirty="0" smtClean="0">
                <a:solidFill>
                  <a:schemeClr val="tx1">
                    <a:lumMod val="95000"/>
                  </a:schemeClr>
                </a:solidFill>
              </a:rPr>
              <a:t>조</a:t>
            </a:r>
            <a:r>
              <a:rPr lang="en-US" altLang="ko-KR" sz="4400" dirty="0" smtClean="0">
                <a:solidFill>
                  <a:schemeClr val="tx1">
                    <a:lumMod val="95000"/>
                  </a:schemeClr>
                </a:solidFill>
              </a:rPr>
              <a:t>(</a:t>
            </a:r>
            <a:r>
              <a:rPr lang="ko-KR" altLang="en-US" sz="4400" dirty="0" smtClean="0">
                <a:solidFill>
                  <a:schemeClr val="tx1">
                    <a:lumMod val="95000"/>
                  </a:schemeClr>
                </a:solidFill>
              </a:rPr>
              <a:t>촉탁</a:t>
            </a:r>
            <a:r>
              <a:rPr lang="en-US" altLang="ko-KR" sz="4400" dirty="0" smtClean="0">
                <a:solidFill>
                  <a:schemeClr val="tx1">
                    <a:lumMod val="95000"/>
                  </a:schemeClr>
                </a:solidFill>
              </a:rPr>
              <a:t>, </a:t>
            </a:r>
            <a:r>
              <a:rPr lang="ko-KR" altLang="en-US" sz="4400" dirty="0" smtClean="0">
                <a:solidFill>
                  <a:schemeClr val="tx1">
                    <a:lumMod val="95000"/>
                  </a:schemeClr>
                </a:solidFill>
              </a:rPr>
              <a:t>승낙에 의한 살인 등</a:t>
            </a:r>
            <a:r>
              <a:rPr lang="en-US" altLang="ko-KR" sz="4400" dirty="0" smtClean="0">
                <a:solidFill>
                  <a:schemeClr val="tx1">
                    <a:lumMod val="95000"/>
                  </a:schemeClr>
                </a:solidFill>
              </a:rPr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>
                <a:solidFill>
                  <a:schemeClr val="tx1">
                    <a:lumMod val="95000"/>
                  </a:schemeClr>
                </a:solidFill>
              </a:rPr>
              <a:t>① 사람의 촉탁 또는 승낙을 받아 그를 살해한 자는 </a:t>
            </a:r>
            <a:r>
              <a:rPr lang="en-US" altLang="ko-KR" sz="2800" dirty="0" smtClean="0">
                <a:solidFill>
                  <a:schemeClr val="tx1">
                    <a:lumMod val="95000"/>
                  </a:schemeClr>
                </a:solidFill>
              </a:rPr>
              <a:t>1</a:t>
            </a:r>
            <a:r>
              <a:rPr lang="ko-KR" altLang="en-US" sz="2800" dirty="0" smtClean="0">
                <a:solidFill>
                  <a:schemeClr val="tx1">
                    <a:lumMod val="95000"/>
                  </a:schemeClr>
                </a:solidFill>
              </a:rPr>
              <a:t>년 이상 </a:t>
            </a:r>
            <a:r>
              <a:rPr lang="en-US" altLang="ko-KR" sz="2800" dirty="0" smtClean="0">
                <a:solidFill>
                  <a:schemeClr val="tx1">
                    <a:lumMod val="95000"/>
                  </a:schemeClr>
                </a:solidFill>
              </a:rPr>
              <a:t>10</a:t>
            </a:r>
            <a:r>
              <a:rPr lang="ko-KR" altLang="en-US" sz="2800" dirty="0" smtClean="0">
                <a:solidFill>
                  <a:schemeClr val="tx1">
                    <a:lumMod val="95000"/>
                  </a:schemeClr>
                </a:solidFill>
              </a:rPr>
              <a:t>년 이하의 징역에 처한다</a:t>
            </a:r>
            <a:r>
              <a:rPr lang="en-US" altLang="ko-KR" sz="2800" dirty="0" smtClean="0">
                <a:solidFill>
                  <a:schemeClr val="tx1">
                    <a:lumMod val="95000"/>
                  </a:schemeClr>
                </a:solidFill>
              </a:rPr>
              <a:t>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>
                <a:solidFill>
                  <a:schemeClr val="tx1">
                    <a:lumMod val="95000"/>
                  </a:schemeClr>
                </a:solidFill>
              </a:rPr>
              <a:t>② 사람을 </a:t>
            </a:r>
            <a:r>
              <a:rPr lang="ko-KR" altLang="en-US" sz="2800" dirty="0" smtClean="0">
                <a:solidFill>
                  <a:srgbClr val="FFFF00"/>
                </a:solidFill>
              </a:rPr>
              <a:t>교사</a:t>
            </a:r>
            <a:r>
              <a:rPr lang="ko-KR" altLang="en-US" sz="2800" dirty="0" smtClean="0">
                <a:solidFill>
                  <a:schemeClr val="tx1">
                    <a:lumMod val="95000"/>
                  </a:schemeClr>
                </a:solidFill>
              </a:rPr>
              <a:t> 또는 </a:t>
            </a:r>
            <a:r>
              <a:rPr lang="ko-KR" altLang="en-US" sz="2800" dirty="0" smtClean="0">
                <a:solidFill>
                  <a:srgbClr val="FFFF00"/>
                </a:solidFill>
              </a:rPr>
              <a:t>방조</a:t>
            </a:r>
            <a:r>
              <a:rPr lang="ko-KR" altLang="en-US" sz="2800" dirty="0" smtClean="0">
                <a:solidFill>
                  <a:schemeClr val="tx1">
                    <a:lumMod val="95000"/>
                  </a:schemeClr>
                </a:solidFill>
              </a:rPr>
              <a:t>하여 자살하게 한 자도 전항의 형과 같다</a:t>
            </a:r>
            <a:r>
              <a:rPr lang="en-US" altLang="ko-KR" sz="2800" dirty="0" smtClean="0">
                <a:solidFill>
                  <a:schemeClr val="tx1">
                    <a:lumMod val="95000"/>
                  </a:schemeClr>
                </a:solidFill>
              </a:rPr>
              <a:t>.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 smtClean="0">
              <a:solidFill>
                <a:schemeClr val="tx1">
                  <a:lumMod val="95000"/>
                </a:schemeClr>
              </a:solidFill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자살교사 </a:t>
            </a:r>
            <a:r>
              <a:rPr lang="en-US" altLang="ko-KR" sz="2800" dirty="0" smtClean="0"/>
              <a:t>– </a:t>
            </a:r>
            <a:r>
              <a:rPr lang="ko-KR" altLang="en-US" sz="2800" dirty="0" smtClean="0"/>
              <a:t>자살의사가 없는 자에게 자살의 결의하게 하는 것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자살방조 </a:t>
            </a:r>
            <a:r>
              <a:rPr lang="en-US" altLang="ko-KR" sz="2800" dirty="0" smtClean="0"/>
              <a:t>– </a:t>
            </a:r>
            <a:r>
              <a:rPr lang="ko-KR" altLang="en-US" sz="2800" dirty="0" smtClean="0"/>
              <a:t>자살을 결의하는 자를 원조하여 용이하게 하는 것</a:t>
            </a:r>
            <a:endParaRPr lang="en-US" altLang="ko-KR" sz="2800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294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253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위계 등에 의한 촉탁살인 등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전조의 경우에 </a:t>
            </a:r>
            <a:r>
              <a:rPr lang="ko-KR" altLang="en-US" sz="2800" dirty="0" smtClean="0">
                <a:solidFill>
                  <a:srgbClr val="FFFF00"/>
                </a:solidFill>
              </a:rPr>
              <a:t>위계</a:t>
            </a:r>
            <a:r>
              <a:rPr lang="en-US" altLang="ko-KR" sz="2800" dirty="0" smtClean="0">
                <a:solidFill>
                  <a:srgbClr val="FFFF00"/>
                </a:solidFill>
              </a:rPr>
              <a:t>(</a:t>
            </a:r>
            <a:r>
              <a:rPr lang="ko-KR" altLang="en-US" sz="2800" dirty="0" smtClean="0">
                <a:solidFill>
                  <a:srgbClr val="FFFF00"/>
                </a:solidFill>
              </a:rPr>
              <a:t>상대방의 부지나 착오</a:t>
            </a:r>
            <a:r>
              <a:rPr lang="en-US" altLang="ko-KR" sz="2800" dirty="0" smtClean="0">
                <a:solidFill>
                  <a:srgbClr val="FFFF00"/>
                </a:solidFill>
              </a:rPr>
              <a:t>)</a:t>
            </a:r>
            <a:r>
              <a:rPr lang="ko-KR" altLang="en-US" sz="2800" dirty="0" smtClean="0"/>
              <a:t> 또는 위력으로써 촉탁 또는 승낙하게 하거나 자살을 결의하게 한 때에는 제</a:t>
            </a:r>
            <a:r>
              <a:rPr lang="en-US" altLang="ko-KR" sz="2800" dirty="0" smtClean="0"/>
              <a:t>250</a:t>
            </a:r>
            <a:r>
              <a:rPr lang="ko-KR" altLang="en-US" sz="2800" dirty="0" smtClean="0"/>
              <a:t>조의 예에 의한다</a:t>
            </a:r>
            <a:r>
              <a:rPr lang="en-US" altLang="ko-KR" sz="2800" dirty="0" smtClean="0"/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Q. </a:t>
            </a:r>
            <a:r>
              <a:rPr lang="ko-KR" altLang="en-US" sz="2800" dirty="0" smtClean="0"/>
              <a:t>甲은 乙과 동반자살하기로 결심하고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甲은 乙이 먼저 죽으면 뒤이어서 죽겠다고 약속하였다</a:t>
            </a:r>
            <a:r>
              <a:rPr lang="en-US" altLang="ko-KR" sz="2800" dirty="0" smtClean="0"/>
              <a:t>. </a:t>
            </a:r>
            <a:r>
              <a:rPr lang="ko-KR" altLang="en-US" sz="2800" dirty="0" smtClean="0"/>
              <a:t>그러나 乙만 사망하였는데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이 때 甲의 죄책은</a:t>
            </a:r>
            <a:r>
              <a:rPr lang="en-US" altLang="ko-KR" sz="2800" dirty="0" smtClean="0"/>
              <a:t>?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417175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255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예비</a:t>
            </a:r>
            <a:r>
              <a:rPr lang="en-US" altLang="ko-KR" sz="4400" dirty="0" smtClean="0"/>
              <a:t>,</a:t>
            </a:r>
            <a:r>
              <a:rPr lang="ko-KR" altLang="en-US" sz="4400" dirty="0" smtClean="0"/>
              <a:t>음모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제</a:t>
            </a:r>
            <a:r>
              <a:rPr lang="en-US" altLang="ko-KR" sz="2800" dirty="0" smtClean="0"/>
              <a:t>250</a:t>
            </a:r>
            <a:r>
              <a:rPr lang="ko-KR" altLang="en-US" sz="2800" dirty="0" smtClean="0"/>
              <a:t>조와 제</a:t>
            </a:r>
            <a:r>
              <a:rPr lang="en-US" altLang="ko-KR" sz="2800" dirty="0" smtClean="0"/>
              <a:t>253</a:t>
            </a:r>
            <a:r>
              <a:rPr lang="ko-KR" altLang="en-US" sz="2800" dirty="0" smtClean="0"/>
              <a:t>조의 죄를 범할 목적으로 </a:t>
            </a:r>
            <a:r>
              <a:rPr lang="ko-KR" altLang="en-US" sz="2800" dirty="0" smtClean="0">
                <a:solidFill>
                  <a:srgbClr val="FFFF00"/>
                </a:solidFill>
              </a:rPr>
              <a:t>예비</a:t>
            </a:r>
            <a:r>
              <a:rPr lang="ko-KR" altLang="en-US" sz="2800" dirty="0" smtClean="0"/>
              <a:t> 또는 </a:t>
            </a:r>
            <a:r>
              <a:rPr lang="ko-KR" altLang="en-US" sz="2800" dirty="0" smtClean="0">
                <a:solidFill>
                  <a:srgbClr val="FFFF00"/>
                </a:solidFill>
              </a:rPr>
              <a:t>음모</a:t>
            </a:r>
            <a:r>
              <a:rPr lang="ko-KR" altLang="en-US" sz="2800" dirty="0" smtClean="0"/>
              <a:t>한 자는 </a:t>
            </a:r>
            <a:r>
              <a:rPr lang="en-US" altLang="ko-KR" sz="2800" dirty="0" smtClean="0"/>
              <a:t>10</a:t>
            </a:r>
            <a:r>
              <a:rPr lang="ko-KR" altLang="en-US" sz="2800" dirty="0" smtClean="0"/>
              <a:t>년 이하의 징역에 처한다</a:t>
            </a:r>
            <a:r>
              <a:rPr lang="en-US" altLang="ko-KR" sz="2800" dirty="0" smtClean="0"/>
              <a:t>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甲이 乙을 살해하기 위하여 丙</a:t>
            </a:r>
            <a:r>
              <a:rPr lang="en-US" altLang="ko-KR" sz="2800" dirty="0" smtClean="0"/>
              <a:t>,</a:t>
            </a:r>
            <a:r>
              <a:rPr lang="ko-KR" altLang="en-US" sz="2800" dirty="0" smtClean="0"/>
              <a:t>丁을 고용하면서 그들에게 대가지급을 약속한 경우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甲에게 </a:t>
            </a:r>
            <a:r>
              <a:rPr lang="ko-KR" altLang="en-US" sz="2800" dirty="0" err="1" smtClean="0"/>
              <a:t>살인예비죄가</a:t>
            </a:r>
            <a:r>
              <a:rPr lang="ko-KR" altLang="en-US" sz="2800" dirty="0" smtClean="0"/>
              <a:t> 성립한다</a:t>
            </a:r>
            <a:r>
              <a:rPr lang="en-US" altLang="ko-KR" sz="2800" dirty="0" smtClean="0"/>
              <a:t>(2009</a:t>
            </a:r>
            <a:r>
              <a:rPr lang="ko-KR" altLang="en-US" sz="2800" dirty="0" smtClean="0"/>
              <a:t>도</a:t>
            </a:r>
            <a:r>
              <a:rPr lang="en-US" altLang="ko-KR" sz="2800" dirty="0" smtClean="0"/>
              <a:t>7150).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살해의 용도에 공하기 위하여 흉기를 준비하였다 하더라도 그 흉기로서 살해할 대상자가 확정되지 아니한 경우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살인예비죄로 다스릴 수 없다</a:t>
            </a:r>
            <a:r>
              <a:rPr lang="en-US" altLang="ko-KR" sz="2800" dirty="0" smtClean="0"/>
              <a:t>.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259648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59099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200000"/>
              </a:lnSpc>
              <a:buNone/>
            </a:pPr>
            <a:endParaRPr lang="en-US" altLang="ko-KR" sz="4400" dirty="0" smtClean="0">
              <a:solidFill>
                <a:srgbClr val="FFFF00"/>
              </a:solidFill>
            </a:endParaRPr>
          </a:p>
          <a:p>
            <a:pPr marL="0" indent="0" algn="ctr">
              <a:lnSpc>
                <a:spcPct val="200000"/>
              </a:lnSpc>
              <a:buNone/>
            </a:pPr>
            <a:r>
              <a:rPr lang="ko-KR" altLang="en-US" sz="4400" dirty="0" smtClean="0">
                <a:solidFill>
                  <a:srgbClr val="FFFF00"/>
                </a:solidFill>
              </a:rPr>
              <a:t>제</a:t>
            </a:r>
            <a:r>
              <a:rPr lang="en-US" altLang="ko-KR" sz="4400" dirty="0" smtClean="0">
                <a:solidFill>
                  <a:srgbClr val="FFFF00"/>
                </a:solidFill>
              </a:rPr>
              <a:t>2</a:t>
            </a:r>
            <a:r>
              <a:rPr lang="ko-KR" altLang="en-US" sz="4400" dirty="0" smtClean="0">
                <a:solidFill>
                  <a:srgbClr val="FFFF00"/>
                </a:solidFill>
              </a:rPr>
              <a:t>절 상해와 폭행의 죄</a:t>
            </a:r>
            <a:endParaRPr lang="ko-KR" alt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383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257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상해</a:t>
            </a:r>
            <a:r>
              <a:rPr lang="en-US" altLang="ko-KR" sz="4400" dirty="0" smtClean="0"/>
              <a:t>, </a:t>
            </a:r>
            <a:r>
              <a:rPr lang="ko-KR" altLang="en-US" sz="4400" dirty="0" smtClean="0"/>
              <a:t>존속상해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/>
              <a:t>①사람의 </a:t>
            </a:r>
            <a:r>
              <a:rPr lang="ko-KR" altLang="en-US" sz="2800" dirty="0">
                <a:solidFill>
                  <a:srgbClr val="FFFF00"/>
                </a:solidFill>
              </a:rPr>
              <a:t>신체</a:t>
            </a:r>
            <a:r>
              <a:rPr lang="ko-KR" altLang="en-US" sz="2800" dirty="0"/>
              <a:t>를 상해한 자는 </a:t>
            </a:r>
            <a:r>
              <a:rPr lang="en-US" altLang="ko-KR" sz="2800" dirty="0"/>
              <a:t>7</a:t>
            </a:r>
            <a:r>
              <a:rPr lang="ko-KR" altLang="en-US" sz="2800" dirty="0"/>
              <a:t>년 이하의 징역</a:t>
            </a:r>
            <a:r>
              <a:rPr lang="en-US" altLang="ko-KR" sz="2800" dirty="0"/>
              <a:t>, 10</a:t>
            </a:r>
            <a:r>
              <a:rPr lang="ko-KR" altLang="en-US" sz="2800" dirty="0"/>
              <a:t>년 이하의 자격정지 또는 </a:t>
            </a:r>
            <a:r>
              <a:rPr lang="en-US" altLang="ko-KR" sz="2800" dirty="0"/>
              <a:t>1</a:t>
            </a:r>
            <a:r>
              <a:rPr lang="ko-KR" altLang="en-US" sz="2800" dirty="0" err="1"/>
              <a:t>천만원</a:t>
            </a:r>
            <a:r>
              <a:rPr lang="ko-KR" altLang="en-US" sz="2800" dirty="0"/>
              <a:t> 이하의 벌금에 처한다</a:t>
            </a:r>
            <a:r>
              <a:rPr lang="en-US" altLang="ko-KR" sz="2800" dirty="0"/>
              <a:t>. 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타인의 신체 </a:t>
            </a:r>
            <a:r>
              <a:rPr lang="en-US" altLang="ko-KR" sz="2800" dirty="0" smtClean="0"/>
              <a:t>cf. </a:t>
            </a:r>
            <a:r>
              <a:rPr lang="ko-KR" altLang="en-US" sz="2800" dirty="0" smtClean="0"/>
              <a:t>병역법 및 </a:t>
            </a:r>
            <a:r>
              <a:rPr lang="ko-KR" altLang="en-US" sz="2800" dirty="0" err="1" smtClean="0"/>
              <a:t>군형법상</a:t>
            </a:r>
            <a:r>
              <a:rPr lang="ko-KR" altLang="en-US" sz="2800" dirty="0" smtClean="0"/>
              <a:t> 자상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自傷</a:t>
            </a:r>
            <a:r>
              <a:rPr lang="en-US" altLang="ko-KR" sz="28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생리적 </a:t>
            </a:r>
            <a:r>
              <a:rPr lang="ko-KR" altLang="en-US" sz="2800" dirty="0" err="1" smtClean="0"/>
              <a:t>기능훼손설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음모</a:t>
            </a:r>
            <a:r>
              <a:rPr lang="en-US" altLang="ko-KR" sz="2800" dirty="0" smtClean="0"/>
              <a:t>), </a:t>
            </a:r>
            <a:r>
              <a:rPr lang="ko-KR" altLang="en-US" sz="2800" dirty="0" smtClean="0"/>
              <a:t>완전성설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코피</a:t>
            </a:r>
            <a:r>
              <a:rPr lang="en-US" altLang="ko-KR" sz="28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운동경기 중 상해 </a:t>
            </a:r>
            <a:r>
              <a:rPr lang="en-US" altLang="ko-KR" sz="2800" dirty="0" smtClean="0"/>
              <a:t>= </a:t>
            </a:r>
            <a:r>
              <a:rPr lang="ko-KR" altLang="en-US" sz="2800" dirty="0" smtClean="0"/>
              <a:t>사회적 </a:t>
            </a:r>
            <a:r>
              <a:rPr lang="ko-KR" altLang="en-US" sz="2800" dirty="0" err="1" smtClean="0"/>
              <a:t>상당성</a:t>
            </a:r>
            <a:r>
              <a:rPr lang="en-US" altLang="ko-KR" sz="2800" dirty="0" smtClean="0"/>
              <a:t>(cf. </a:t>
            </a:r>
            <a:r>
              <a:rPr lang="ko-KR" altLang="en-US" sz="2800" dirty="0" smtClean="0"/>
              <a:t>등 뒤 캐디</a:t>
            </a:r>
            <a:r>
              <a:rPr lang="en-US" altLang="ko-KR" sz="2800" dirty="0" smtClean="0"/>
              <a:t>)</a:t>
            </a:r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2757239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257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상해</a:t>
            </a:r>
            <a:r>
              <a:rPr lang="en-US" altLang="ko-KR" sz="4400" dirty="0" smtClean="0"/>
              <a:t>, </a:t>
            </a:r>
            <a:r>
              <a:rPr lang="ko-KR" altLang="en-US" sz="4400" dirty="0" smtClean="0"/>
              <a:t>존속상해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/>
              <a:t>①사람의 신체를 상해한 자는 </a:t>
            </a:r>
            <a:r>
              <a:rPr lang="en-US" altLang="ko-KR" sz="2800" dirty="0"/>
              <a:t>7</a:t>
            </a:r>
            <a:r>
              <a:rPr lang="ko-KR" altLang="en-US" sz="2800" dirty="0"/>
              <a:t>년 이하의 징역</a:t>
            </a:r>
            <a:r>
              <a:rPr lang="en-US" altLang="ko-KR" sz="2800" dirty="0"/>
              <a:t>, 10</a:t>
            </a:r>
            <a:r>
              <a:rPr lang="ko-KR" altLang="en-US" sz="2800" dirty="0"/>
              <a:t>년 이하의 자격정지 또는 </a:t>
            </a:r>
            <a:r>
              <a:rPr lang="en-US" altLang="ko-KR" sz="2800" dirty="0"/>
              <a:t>1</a:t>
            </a:r>
            <a:r>
              <a:rPr lang="ko-KR" altLang="en-US" sz="2800" dirty="0" err="1"/>
              <a:t>천만원</a:t>
            </a:r>
            <a:r>
              <a:rPr lang="ko-KR" altLang="en-US" sz="2800" dirty="0"/>
              <a:t> 이하의 벌금에 처한다</a:t>
            </a:r>
            <a:r>
              <a:rPr lang="en-US" altLang="ko-KR" sz="2800" dirty="0"/>
              <a:t>. 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Q. </a:t>
            </a:r>
            <a:r>
              <a:rPr lang="ko-KR" altLang="en-US" sz="2800" dirty="0" smtClean="0"/>
              <a:t>공무집행 중 공무원에게 상해를 가한 경우</a:t>
            </a:r>
            <a:r>
              <a:rPr lang="en-US" altLang="ko-KR" sz="2800" dirty="0" smtClean="0"/>
              <a:t>(</a:t>
            </a:r>
            <a:r>
              <a:rPr lang="ko-KR" altLang="en-US" sz="2800" dirty="0" smtClean="0">
                <a:solidFill>
                  <a:srgbClr val="FFFF00"/>
                </a:solidFill>
              </a:rPr>
              <a:t>상상적 경합</a:t>
            </a:r>
            <a:r>
              <a:rPr lang="en-US" altLang="ko-KR" sz="2800" dirty="0" smtClean="0"/>
              <a:t>)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ko-KR" altLang="en-US" sz="2800" dirty="0" smtClean="0"/>
              <a:t>공무집행방해죄</a:t>
            </a:r>
            <a:r>
              <a:rPr lang="en-US" altLang="ko-KR" sz="2800" dirty="0" smtClean="0"/>
              <a:t>(5)</a:t>
            </a:r>
            <a:r>
              <a:rPr lang="ko-KR" altLang="en-US" sz="2800" dirty="0" smtClean="0"/>
              <a:t> </a:t>
            </a:r>
            <a:r>
              <a:rPr lang="en-US" altLang="ko-KR" sz="2800" dirty="0" smtClean="0"/>
              <a:t>VS </a:t>
            </a:r>
            <a:r>
              <a:rPr lang="ko-KR" altLang="en-US" sz="2800" dirty="0" smtClean="0"/>
              <a:t>상해죄</a:t>
            </a:r>
            <a:r>
              <a:rPr lang="en-US" altLang="ko-KR" sz="2800" dirty="0" smtClean="0"/>
              <a:t>(7)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제</a:t>
            </a:r>
            <a:r>
              <a:rPr lang="en-US" altLang="ko-KR" sz="2800" dirty="0" smtClean="0"/>
              <a:t>40</a:t>
            </a:r>
            <a:r>
              <a:rPr lang="ko-KR" altLang="en-US" sz="2800" dirty="0" smtClean="0"/>
              <a:t>조 </a:t>
            </a:r>
            <a:r>
              <a:rPr lang="en-US" altLang="ko-KR" sz="2800" dirty="0" smtClean="0"/>
              <a:t>“</a:t>
            </a:r>
            <a:r>
              <a:rPr lang="ko-KR" altLang="en-US" sz="2800" dirty="0" smtClean="0">
                <a:solidFill>
                  <a:srgbClr val="FFFF00"/>
                </a:solidFill>
              </a:rPr>
              <a:t>가장 중한 죄</a:t>
            </a:r>
            <a:r>
              <a:rPr lang="en-US" altLang="ko-KR" sz="2800" dirty="0" smtClean="0"/>
              <a:t>＂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3929929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257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예비</a:t>
            </a:r>
            <a:r>
              <a:rPr lang="en-US" altLang="ko-KR" sz="4400" dirty="0" smtClean="0"/>
              <a:t>,</a:t>
            </a:r>
            <a:r>
              <a:rPr lang="ko-KR" altLang="en-US" sz="4400" dirty="0" smtClean="0"/>
              <a:t>음모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②</a:t>
            </a:r>
            <a:r>
              <a:rPr lang="ko-KR" altLang="en-US" sz="2800" dirty="0">
                <a:solidFill>
                  <a:schemeClr val="tx1">
                    <a:lumMod val="95000"/>
                  </a:schemeClr>
                </a:solidFill>
              </a:rPr>
              <a:t>자기 또는 배우자의 직계존속에 </a:t>
            </a:r>
            <a:r>
              <a:rPr lang="ko-KR" altLang="en-US" sz="2800" dirty="0"/>
              <a:t>대하여 제</a:t>
            </a:r>
            <a:r>
              <a:rPr lang="en-US" altLang="ko-KR" sz="2800" dirty="0"/>
              <a:t>1</a:t>
            </a:r>
            <a:r>
              <a:rPr lang="ko-KR" altLang="en-US" sz="2800" dirty="0"/>
              <a:t>항의 죄를 범한 때에는 </a:t>
            </a:r>
            <a:r>
              <a:rPr lang="en-US" altLang="ko-KR" sz="2800" dirty="0"/>
              <a:t>10</a:t>
            </a:r>
            <a:r>
              <a:rPr lang="ko-KR" altLang="en-US" sz="2800" dirty="0"/>
              <a:t>년 이하의 징역 또는 </a:t>
            </a:r>
            <a:r>
              <a:rPr lang="en-US" altLang="ko-KR" sz="2800" dirty="0"/>
              <a:t>1</a:t>
            </a:r>
            <a:r>
              <a:rPr lang="ko-KR" altLang="en-US" sz="2800" dirty="0"/>
              <a:t>천</a:t>
            </a:r>
            <a:r>
              <a:rPr lang="en-US" altLang="ko-KR" sz="2800" dirty="0"/>
              <a:t>500</a:t>
            </a:r>
            <a:r>
              <a:rPr lang="ko-KR" altLang="en-US" sz="2800" dirty="0"/>
              <a:t>만원 이하의 벌금에 </a:t>
            </a:r>
            <a:r>
              <a:rPr lang="ko-KR" altLang="en-US" sz="2800" dirty="0" smtClean="0"/>
              <a:t>처한다</a:t>
            </a:r>
            <a:r>
              <a:rPr lang="en-US" altLang="ko-KR" sz="2800" dirty="0">
                <a:solidFill>
                  <a:srgbClr val="FFFF00"/>
                </a:solidFill>
              </a:rPr>
              <a:t> (</a:t>
            </a:r>
            <a:r>
              <a:rPr lang="ko-KR" altLang="en-US" sz="2800" dirty="0" smtClean="0">
                <a:solidFill>
                  <a:srgbClr val="FFFF00"/>
                </a:solidFill>
              </a:rPr>
              <a:t>존속상해죄</a:t>
            </a:r>
            <a:r>
              <a:rPr lang="en-US" altLang="ko-KR" sz="2800" dirty="0">
                <a:solidFill>
                  <a:srgbClr val="FFFF00"/>
                </a:solidFill>
              </a:rPr>
              <a:t>=</a:t>
            </a:r>
            <a:r>
              <a:rPr lang="ko-KR" altLang="en-US" sz="2800" dirty="0">
                <a:solidFill>
                  <a:srgbClr val="FFFF00"/>
                </a:solidFill>
              </a:rPr>
              <a:t>신분으로 인한 책임가중</a:t>
            </a:r>
            <a:r>
              <a:rPr lang="en-US" altLang="ko-KR" sz="2800" dirty="0" smtClean="0">
                <a:solidFill>
                  <a:srgbClr val="FFFF00"/>
                </a:solidFill>
              </a:rPr>
              <a:t>)</a:t>
            </a:r>
            <a:r>
              <a:rPr lang="en-US" altLang="ko-KR" sz="2800" dirty="0" smtClean="0"/>
              <a:t>.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877171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258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중상해</a:t>
            </a:r>
            <a:r>
              <a:rPr lang="en-US" altLang="ko-KR" sz="4400" dirty="0" smtClean="0"/>
              <a:t>, </a:t>
            </a:r>
            <a:r>
              <a:rPr lang="ko-KR" altLang="en-US" sz="4400" dirty="0" err="1" smtClean="0"/>
              <a:t>존속중상해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/>
              <a:t>①사람의 신체를 상해하여 </a:t>
            </a:r>
            <a:r>
              <a:rPr lang="ko-KR" altLang="en-US" sz="2800" dirty="0" smtClean="0">
                <a:solidFill>
                  <a:srgbClr val="FFFF00"/>
                </a:solidFill>
              </a:rPr>
              <a:t>생명에 대한 위험</a:t>
            </a:r>
            <a:r>
              <a:rPr lang="ko-KR" altLang="en-US" sz="2800" dirty="0" smtClean="0"/>
              <a:t>을 발생하게 </a:t>
            </a:r>
            <a:r>
              <a:rPr lang="ko-KR" altLang="en-US" sz="2800" dirty="0"/>
              <a:t>한 자는 </a:t>
            </a:r>
            <a:r>
              <a:rPr lang="en-US" altLang="ko-KR" sz="2800" dirty="0"/>
              <a:t>1</a:t>
            </a:r>
            <a:r>
              <a:rPr lang="ko-KR" altLang="en-US" sz="2800" dirty="0"/>
              <a:t>년 이상 </a:t>
            </a:r>
            <a:r>
              <a:rPr lang="en-US" altLang="ko-KR" sz="2800" dirty="0"/>
              <a:t>10</a:t>
            </a:r>
            <a:r>
              <a:rPr lang="ko-KR" altLang="en-US" sz="2800" dirty="0"/>
              <a:t>년 이하의 징역에 처한다</a:t>
            </a:r>
            <a:r>
              <a:rPr lang="en-US" altLang="ko-KR" sz="2800" dirty="0" smtClean="0"/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/>
              <a:t>②신체의 상해로 인하여 </a:t>
            </a:r>
            <a:r>
              <a:rPr lang="ko-KR" altLang="en-US" sz="2800" dirty="0">
                <a:solidFill>
                  <a:srgbClr val="FFFF00"/>
                </a:solidFill>
              </a:rPr>
              <a:t>불구</a:t>
            </a:r>
            <a:r>
              <a:rPr lang="ko-KR" altLang="en-US" sz="2800" dirty="0"/>
              <a:t> 또는 </a:t>
            </a:r>
            <a:r>
              <a:rPr lang="ko-KR" altLang="en-US" sz="2800" dirty="0">
                <a:solidFill>
                  <a:srgbClr val="FFFF00"/>
                </a:solidFill>
              </a:rPr>
              <a:t>불치나</a:t>
            </a:r>
            <a:r>
              <a:rPr lang="ko-KR" altLang="en-US" sz="2800" dirty="0"/>
              <a:t> </a:t>
            </a:r>
            <a:r>
              <a:rPr lang="ko-KR" altLang="en-US" sz="2800" dirty="0">
                <a:solidFill>
                  <a:srgbClr val="FFFF00"/>
                </a:solidFill>
              </a:rPr>
              <a:t>난치</a:t>
            </a:r>
            <a:r>
              <a:rPr lang="ko-KR" altLang="en-US" sz="2800" dirty="0"/>
              <a:t>의 질병에 이르게 한 자도 전항의 형과 같다</a:t>
            </a:r>
            <a:r>
              <a:rPr lang="en-US" altLang="ko-KR" sz="2800" dirty="0" smtClean="0"/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불구</a:t>
            </a:r>
            <a:r>
              <a:rPr lang="en-US" altLang="ko-KR" sz="2800" dirty="0" smtClean="0"/>
              <a:t>: </a:t>
            </a:r>
            <a:r>
              <a:rPr lang="ko-KR" altLang="en-US" sz="2800" dirty="0" smtClean="0"/>
              <a:t>신체 중요부분의 절단 또는 기능 상실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/>
              <a:t>★ 상해</a:t>
            </a:r>
            <a:r>
              <a:rPr lang="en-US" altLang="ko-KR" sz="2800" dirty="0"/>
              <a:t>(</a:t>
            </a:r>
            <a:r>
              <a:rPr lang="ko-KR" altLang="en-US" sz="2800" dirty="0"/>
              <a:t>고의</a:t>
            </a:r>
            <a:r>
              <a:rPr lang="en-US" altLang="ko-KR" sz="2800" dirty="0"/>
              <a:t>)+</a:t>
            </a:r>
            <a:r>
              <a:rPr lang="ko-KR" altLang="en-US" sz="2800" dirty="0"/>
              <a:t>중상해</a:t>
            </a:r>
            <a:r>
              <a:rPr lang="en-US" altLang="ko-KR" sz="2800" dirty="0"/>
              <a:t>(</a:t>
            </a:r>
            <a:r>
              <a:rPr lang="ko-KR" altLang="en-US" sz="2800" dirty="0"/>
              <a:t>고의 또는 과실</a:t>
            </a:r>
            <a:r>
              <a:rPr lang="en-US" altLang="ko-KR" sz="2800" dirty="0"/>
              <a:t>)</a:t>
            </a:r>
            <a:endParaRPr lang="ko-KR" altLang="en-US" sz="2800" dirty="0"/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 smtClean="0"/>
          </a:p>
        </p:txBody>
      </p:sp>
    </p:spTree>
    <p:extLst>
      <p:ext uri="{BB962C8B-B14F-4D97-AF65-F5344CB8AC3E}">
        <p14:creationId xmlns:p14="http://schemas.microsoft.com/office/powerpoint/2010/main" val="38746049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258</a:t>
            </a:r>
            <a:r>
              <a:rPr lang="ko-KR" altLang="en-US" sz="4400" dirty="0" smtClean="0"/>
              <a:t>조의</a:t>
            </a:r>
            <a:r>
              <a:rPr lang="en-US" altLang="ko-KR" sz="4400" dirty="0" smtClean="0"/>
              <a:t>2(</a:t>
            </a:r>
            <a:r>
              <a:rPr lang="ko-KR" altLang="en-US" sz="4400" dirty="0" smtClean="0"/>
              <a:t>특수상해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①</a:t>
            </a:r>
            <a:r>
              <a:rPr lang="ko-KR" altLang="en-US" sz="2800" dirty="0">
                <a:solidFill>
                  <a:srgbClr val="FFFF00"/>
                </a:solidFill>
              </a:rPr>
              <a:t>단체</a:t>
            </a:r>
            <a:r>
              <a:rPr lang="ko-KR" altLang="en-US" sz="2800" dirty="0"/>
              <a:t> 또는 </a:t>
            </a:r>
            <a:r>
              <a:rPr lang="ko-KR" altLang="en-US" sz="2800" dirty="0">
                <a:solidFill>
                  <a:srgbClr val="FFFF00"/>
                </a:solidFill>
              </a:rPr>
              <a:t>다중</a:t>
            </a:r>
            <a:r>
              <a:rPr lang="ko-KR" altLang="en-US" sz="2800" dirty="0"/>
              <a:t>의 위력을 보이거나 위험한 물건을 휴대하여 제</a:t>
            </a:r>
            <a:r>
              <a:rPr lang="en-US" altLang="ko-KR" sz="2800" dirty="0"/>
              <a:t>257</a:t>
            </a:r>
            <a:r>
              <a:rPr lang="ko-KR" altLang="en-US" sz="2800" dirty="0"/>
              <a:t>조제</a:t>
            </a:r>
            <a:r>
              <a:rPr lang="en-US" altLang="ko-KR" sz="2800" dirty="0"/>
              <a:t>1</a:t>
            </a:r>
            <a:r>
              <a:rPr lang="ko-KR" altLang="en-US" sz="2800" dirty="0"/>
              <a:t>항 또는 제</a:t>
            </a:r>
            <a:r>
              <a:rPr lang="en-US" altLang="ko-KR" sz="2800" dirty="0"/>
              <a:t>2</a:t>
            </a:r>
            <a:r>
              <a:rPr lang="ko-KR" altLang="en-US" sz="2800" dirty="0"/>
              <a:t>항의 죄를 범한 때에는 </a:t>
            </a:r>
            <a:r>
              <a:rPr lang="en-US" altLang="ko-KR" sz="2800" dirty="0"/>
              <a:t>1</a:t>
            </a:r>
            <a:r>
              <a:rPr lang="ko-KR" altLang="en-US" sz="2800" dirty="0"/>
              <a:t>년 이상 </a:t>
            </a:r>
            <a:r>
              <a:rPr lang="en-US" altLang="ko-KR" sz="2800" dirty="0"/>
              <a:t>10</a:t>
            </a:r>
            <a:r>
              <a:rPr lang="ko-KR" altLang="en-US" sz="2800" dirty="0"/>
              <a:t>년 이하의 징역에 처한다</a:t>
            </a:r>
            <a:r>
              <a:rPr lang="en-US" altLang="ko-KR" sz="2800" dirty="0" smtClean="0"/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단체 </a:t>
            </a:r>
            <a:r>
              <a:rPr lang="en-US" altLang="ko-KR" sz="2800" dirty="0" smtClean="0"/>
              <a:t>- </a:t>
            </a:r>
            <a:r>
              <a:rPr lang="ko-KR" altLang="en-US" sz="2800" dirty="0" smtClean="0"/>
              <a:t>공동 목적을 가진 다수인의 계속적</a:t>
            </a:r>
            <a:r>
              <a:rPr lang="en-US" altLang="ko-KR" sz="2800" dirty="0" smtClean="0"/>
              <a:t>· </a:t>
            </a:r>
            <a:r>
              <a:rPr lang="ko-KR" altLang="en-US" sz="2800" dirty="0" smtClean="0"/>
              <a:t>조직적 결합체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 </a:t>
            </a:r>
            <a:r>
              <a:rPr lang="ko-KR" altLang="en-US" sz="2800" dirty="0" smtClean="0"/>
              <a:t>불법단체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사회단체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법인</a:t>
            </a:r>
            <a:r>
              <a:rPr lang="en-US" altLang="ko-KR" sz="2800" dirty="0" smtClean="0"/>
              <a:t>· </a:t>
            </a:r>
            <a:r>
              <a:rPr lang="ko-KR" altLang="en-US" sz="2800" dirty="0" smtClean="0"/>
              <a:t>노동조합</a:t>
            </a:r>
            <a:r>
              <a:rPr lang="en-US" altLang="ko-KR" sz="2800" dirty="0" smtClean="0"/>
              <a:t>· </a:t>
            </a:r>
            <a:r>
              <a:rPr lang="ko-KR" altLang="en-US" sz="2800" dirty="0" smtClean="0"/>
              <a:t>정당</a:t>
            </a:r>
            <a:r>
              <a:rPr lang="en-US" altLang="ko-KR" sz="2800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826432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258</a:t>
            </a:r>
            <a:r>
              <a:rPr lang="ko-KR" altLang="en-US" sz="4400" dirty="0" smtClean="0"/>
              <a:t>조의</a:t>
            </a:r>
            <a:r>
              <a:rPr lang="en-US" altLang="ko-KR" sz="4400" dirty="0" smtClean="0"/>
              <a:t>2(</a:t>
            </a:r>
            <a:r>
              <a:rPr lang="ko-KR" altLang="en-US" sz="4400" dirty="0" smtClean="0"/>
              <a:t>특수상해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①</a:t>
            </a:r>
            <a:r>
              <a:rPr lang="ko-KR" altLang="en-US" sz="2800" dirty="0"/>
              <a:t>단체 또는 다중의 위력을 보이거나 </a:t>
            </a:r>
            <a:r>
              <a:rPr lang="ko-KR" altLang="en-US" sz="2800" dirty="0">
                <a:solidFill>
                  <a:srgbClr val="FFFF00"/>
                </a:solidFill>
              </a:rPr>
              <a:t>위험한</a:t>
            </a:r>
            <a:r>
              <a:rPr lang="ko-KR" altLang="en-US" sz="2800" dirty="0"/>
              <a:t> </a:t>
            </a:r>
            <a:r>
              <a:rPr lang="ko-KR" altLang="en-US" sz="2800" dirty="0">
                <a:solidFill>
                  <a:srgbClr val="FFFF00"/>
                </a:solidFill>
              </a:rPr>
              <a:t>물건</a:t>
            </a:r>
            <a:r>
              <a:rPr lang="ko-KR" altLang="en-US" sz="2800" dirty="0"/>
              <a:t>을 </a:t>
            </a:r>
            <a:r>
              <a:rPr lang="ko-KR" altLang="en-US" sz="2800" dirty="0">
                <a:solidFill>
                  <a:srgbClr val="FFFF00"/>
                </a:solidFill>
              </a:rPr>
              <a:t>휴대</a:t>
            </a:r>
            <a:r>
              <a:rPr lang="ko-KR" altLang="en-US" sz="2800" dirty="0"/>
              <a:t>하여 제</a:t>
            </a:r>
            <a:r>
              <a:rPr lang="en-US" altLang="ko-KR" sz="2800" dirty="0"/>
              <a:t>257</a:t>
            </a:r>
            <a:r>
              <a:rPr lang="ko-KR" altLang="en-US" sz="2800" dirty="0"/>
              <a:t>조제</a:t>
            </a:r>
            <a:r>
              <a:rPr lang="en-US" altLang="ko-KR" sz="2800" dirty="0"/>
              <a:t>1</a:t>
            </a:r>
            <a:r>
              <a:rPr lang="ko-KR" altLang="en-US" sz="2800" dirty="0"/>
              <a:t>항 또는 제</a:t>
            </a:r>
            <a:r>
              <a:rPr lang="en-US" altLang="ko-KR" sz="2800" dirty="0"/>
              <a:t>2</a:t>
            </a:r>
            <a:r>
              <a:rPr lang="ko-KR" altLang="en-US" sz="2800" dirty="0"/>
              <a:t>항의 죄를 범한 때에는 </a:t>
            </a:r>
            <a:r>
              <a:rPr lang="en-US" altLang="ko-KR" sz="2800" dirty="0"/>
              <a:t>1</a:t>
            </a:r>
            <a:r>
              <a:rPr lang="ko-KR" altLang="en-US" sz="2800" dirty="0"/>
              <a:t>년 이상 </a:t>
            </a:r>
            <a:r>
              <a:rPr lang="en-US" altLang="ko-KR" sz="2800" dirty="0"/>
              <a:t>10</a:t>
            </a:r>
            <a:r>
              <a:rPr lang="ko-KR" altLang="en-US" sz="2800" dirty="0"/>
              <a:t>년 이하의 징역에 처한다</a:t>
            </a:r>
            <a:r>
              <a:rPr lang="en-US" altLang="ko-KR" sz="2800" dirty="0" smtClean="0"/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사주된 동물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자동차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동산 </a:t>
            </a:r>
            <a:r>
              <a:rPr lang="en-US" altLang="ko-KR" sz="2800" dirty="0" smtClean="0"/>
              <a:t>cf. </a:t>
            </a:r>
            <a:r>
              <a:rPr lang="ko-KR" altLang="en-US" sz="2800" dirty="0" smtClean="0"/>
              <a:t>콘크리트 바닥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전신주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기둥</a:t>
            </a:r>
            <a:r>
              <a:rPr lang="en-US" altLang="ko-KR" sz="2800" dirty="0"/>
              <a:t> </a:t>
            </a:r>
            <a:r>
              <a:rPr lang="ko-KR" altLang="en-US" sz="2800" dirty="0" smtClean="0"/>
              <a:t>등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범행 현장에서 상대방이나 제</a:t>
            </a:r>
            <a:r>
              <a:rPr lang="en-US" altLang="ko-KR" sz="2800" dirty="0" smtClean="0"/>
              <a:t>3</a:t>
            </a:r>
            <a:r>
              <a:rPr lang="ko-KR" altLang="en-US" sz="2800" dirty="0" smtClean="0"/>
              <a:t>자가 </a:t>
            </a:r>
            <a:r>
              <a:rPr lang="ko-KR" altLang="en-US" sz="2800" dirty="0" smtClean="0">
                <a:solidFill>
                  <a:srgbClr val="FFFF00"/>
                </a:solidFill>
              </a:rPr>
              <a:t>생명 또는 신체에 위험</a:t>
            </a:r>
            <a:r>
              <a:rPr lang="ko-KR" altLang="en-US" sz="2800" dirty="0" smtClean="0"/>
              <a:t>을 느낄 수 있는지 여부 </a:t>
            </a:r>
            <a:r>
              <a:rPr lang="en-US" altLang="ko-KR" sz="2800" dirty="0" smtClean="0"/>
              <a:t>ex) </a:t>
            </a:r>
            <a:r>
              <a:rPr lang="ko-KR" altLang="en-US" sz="2800" dirty="0" err="1" smtClean="0"/>
              <a:t>우리집에</a:t>
            </a:r>
            <a:r>
              <a:rPr lang="ko-KR" altLang="en-US" sz="2800" dirty="0" smtClean="0"/>
              <a:t> </a:t>
            </a:r>
            <a:r>
              <a:rPr lang="ko-KR" altLang="en-US" sz="2800" dirty="0" err="1" smtClean="0"/>
              <a:t>사시미칼</a:t>
            </a:r>
            <a:r>
              <a:rPr lang="ko-KR" altLang="en-US" sz="2800" dirty="0" smtClean="0"/>
              <a:t> 있다</a:t>
            </a:r>
            <a:r>
              <a:rPr lang="en-US" altLang="ko-KR" sz="2800" dirty="0"/>
              <a:t>X</a:t>
            </a:r>
            <a:endParaRPr lang="en-US" altLang="ko-KR" sz="2800" dirty="0" smtClean="0"/>
          </a:p>
        </p:txBody>
      </p:sp>
    </p:spTree>
    <p:extLst>
      <p:ext uri="{BB962C8B-B14F-4D97-AF65-F5344CB8AC3E}">
        <p14:creationId xmlns:p14="http://schemas.microsoft.com/office/powerpoint/2010/main" val="4185383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위험한 물건</a:t>
            </a:r>
            <a:endParaRPr lang="en-US" altLang="ko-KR" sz="44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부정 사례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1. </a:t>
            </a:r>
            <a:r>
              <a:rPr lang="ko-KR" altLang="en-US" sz="2800" dirty="0" smtClean="0"/>
              <a:t>쇠파이프로 구타당하면서 이에 대항하여 각목으로 구타한 경우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2. </a:t>
            </a:r>
            <a:r>
              <a:rPr lang="ko-KR" altLang="en-US" sz="2800" dirty="0" smtClean="0"/>
              <a:t>식칼로 </a:t>
            </a:r>
            <a:r>
              <a:rPr lang="ko-KR" altLang="en-US" sz="2800" dirty="0" err="1" smtClean="0"/>
              <a:t>찌르려하자</a:t>
            </a:r>
            <a:r>
              <a:rPr lang="ko-KR" altLang="en-US" sz="2800" dirty="0" smtClean="0"/>
              <a:t> 빼앗아 훈계 후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칼자루로 가볍게 친 경우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3. </a:t>
            </a:r>
            <a:r>
              <a:rPr lang="ko-KR" altLang="en-US" sz="2800" dirty="0" smtClean="0"/>
              <a:t>경륜장 사무실에서 소란 피우면서 허공에 소화기를 던진 경우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4. </a:t>
            </a:r>
            <a:r>
              <a:rPr lang="ko-KR" altLang="en-US" sz="2800" dirty="0" smtClean="0"/>
              <a:t>이혼 분쟁 과정에서 아들을 차에 태우고 </a:t>
            </a:r>
            <a:r>
              <a:rPr lang="ko-KR" altLang="en-US" sz="2800" dirty="0" err="1" smtClean="0"/>
              <a:t>떠나려하자</a:t>
            </a:r>
            <a:r>
              <a:rPr lang="ko-KR" altLang="en-US" sz="2800" dirty="0" smtClean="0"/>
              <a:t> 이를 급하게 제지하는 과정에서 자신의 소형자동차로 가볍게 충격한 경우</a:t>
            </a:r>
            <a:endParaRPr lang="en-US" altLang="ko-KR" sz="2800" dirty="0" smtClean="0"/>
          </a:p>
        </p:txBody>
      </p:sp>
    </p:spTree>
    <p:extLst>
      <p:ext uri="{BB962C8B-B14F-4D97-AF65-F5344CB8AC3E}">
        <p14:creationId xmlns:p14="http://schemas.microsoft.com/office/powerpoint/2010/main" val="282615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258</a:t>
            </a:r>
            <a:r>
              <a:rPr lang="ko-KR" altLang="en-US" sz="4400" dirty="0" smtClean="0"/>
              <a:t>조의</a:t>
            </a:r>
            <a:r>
              <a:rPr lang="en-US" altLang="ko-KR" sz="4400" dirty="0" smtClean="0"/>
              <a:t>2(</a:t>
            </a:r>
            <a:r>
              <a:rPr lang="ko-KR" altLang="en-US" sz="4400" dirty="0" smtClean="0"/>
              <a:t>특수상해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②</a:t>
            </a:r>
            <a:r>
              <a:rPr lang="ko-KR" altLang="en-US" sz="2800" dirty="0"/>
              <a:t>단체 또는 다중의 위력을 보이거나 위험한 물건을 휴대하여 제</a:t>
            </a:r>
            <a:r>
              <a:rPr lang="en-US" altLang="ko-KR" sz="2800" dirty="0"/>
              <a:t>258</a:t>
            </a:r>
            <a:r>
              <a:rPr lang="ko-KR" altLang="en-US" sz="2800" dirty="0"/>
              <a:t>조의 죄를 범한 때에는 </a:t>
            </a:r>
            <a:r>
              <a:rPr lang="en-US" altLang="ko-KR" sz="2800" dirty="0">
                <a:solidFill>
                  <a:srgbClr val="FFFF00"/>
                </a:solidFill>
              </a:rPr>
              <a:t>2</a:t>
            </a:r>
            <a:r>
              <a:rPr lang="ko-KR" altLang="en-US" sz="2800" dirty="0">
                <a:solidFill>
                  <a:srgbClr val="FFFF00"/>
                </a:solidFill>
              </a:rPr>
              <a:t>년 이상 </a:t>
            </a:r>
            <a:r>
              <a:rPr lang="en-US" altLang="ko-KR" sz="2800" dirty="0">
                <a:solidFill>
                  <a:srgbClr val="FFFF00"/>
                </a:solidFill>
              </a:rPr>
              <a:t>20</a:t>
            </a:r>
            <a:r>
              <a:rPr lang="ko-KR" altLang="en-US" sz="2800" dirty="0">
                <a:solidFill>
                  <a:srgbClr val="FFFF00"/>
                </a:solidFill>
              </a:rPr>
              <a:t>년 이하</a:t>
            </a:r>
            <a:r>
              <a:rPr lang="ko-KR" altLang="en-US" sz="2800" dirty="0"/>
              <a:t>의 징역에 처한다</a:t>
            </a:r>
            <a:r>
              <a:rPr lang="en-US" altLang="ko-KR" sz="2800" dirty="0" smtClean="0"/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 smtClean="0"/>
          </a:p>
        </p:txBody>
      </p:sp>
    </p:spTree>
    <p:extLst>
      <p:ext uri="{BB962C8B-B14F-4D97-AF65-F5344CB8AC3E}">
        <p14:creationId xmlns:p14="http://schemas.microsoft.com/office/powerpoint/2010/main" val="1392504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259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상해치사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①사람의 </a:t>
            </a:r>
            <a:r>
              <a:rPr lang="ko-KR" altLang="en-US" sz="2800" dirty="0"/>
              <a:t>신체를 상해하여 사망에 이르게 한 자는 </a:t>
            </a:r>
            <a:r>
              <a:rPr lang="en-US" altLang="ko-KR" sz="2800" dirty="0"/>
              <a:t>3</a:t>
            </a:r>
            <a:r>
              <a:rPr lang="ko-KR" altLang="en-US" sz="2800" dirty="0"/>
              <a:t>년 이상의 유기징역에 </a:t>
            </a:r>
            <a:r>
              <a:rPr lang="ko-KR" altLang="en-US" sz="2800" dirty="0" smtClean="0"/>
              <a:t>처한다</a:t>
            </a:r>
            <a:r>
              <a:rPr lang="en-US" altLang="ko-KR" sz="2800" dirty="0" smtClean="0">
                <a:solidFill>
                  <a:srgbClr val="FFFF00"/>
                </a:solidFill>
              </a:rPr>
              <a:t>(</a:t>
            </a:r>
            <a:r>
              <a:rPr lang="ko-KR" altLang="en-US" sz="2800" dirty="0" smtClean="0">
                <a:solidFill>
                  <a:srgbClr val="FFFF00"/>
                </a:solidFill>
              </a:rPr>
              <a:t>고의로 인한 상해죄에 대한 결과적 가중범 </a:t>
            </a:r>
            <a:r>
              <a:rPr lang="en-US" altLang="ko-KR" sz="2800" dirty="0" smtClean="0">
                <a:solidFill>
                  <a:srgbClr val="FFFF00"/>
                </a:solidFill>
              </a:rPr>
              <a:t>cf.</a:t>
            </a:r>
            <a:r>
              <a:rPr lang="ko-KR" altLang="en-US" sz="2800" dirty="0" smtClean="0">
                <a:solidFill>
                  <a:srgbClr val="FFFF00"/>
                </a:solidFill>
              </a:rPr>
              <a:t>과실치사</a:t>
            </a:r>
            <a:r>
              <a:rPr lang="en-US" altLang="ko-KR" sz="2800" dirty="0" smtClean="0">
                <a:solidFill>
                  <a:srgbClr val="FFFF00"/>
                </a:solidFill>
              </a:rPr>
              <a:t>)</a:t>
            </a:r>
            <a:r>
              <a:rPr lang="en-US" altLang="ko-KR" sz="2800" dirty="0" smtClean="0"/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/>
              <a:t>②자기 또는 배우자의 직계존속에 대하여 전항의 죄를 범한 때에는 무기 또는 </a:t>
            </a:r>
            <a:r>
              <a:rPr lang="en-US" altLang="ko-KR" sz="2800" dirty="0"/>
              <a:t>5</a:t>
            </a:r>
            <a:r>
              <a:rPr lang="ko-KR" altLang="en-US" sz="2800" dirty="0"/>
              <a:t>년 이상의 징역에 처한다</a:t>
            </a:r>
            <a:r>
              <a:rPr lang="en-US" altLang="ko-KR" sz="2800" dirty="0"/>
              <a:t>.</a:t>
            </a:r>
            <a:endParaRPr lang="en-US" altLang="ko-KR" sz="2800" dirty="0" smtClean="0"/>
          </a:p>
        </p:txBody>
      </p:sp>
    </p:spTree>
    <p:extLst>
      <p:ext uri="{BB962C8B-B14F-4D97-AF65-F5344CB8AC3E}">
        <p14:creationId xmlns:p14="http://schemas.microsoft.com/office/powerpoint/2010/main" val="4207438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err="1" smtClean="0"/>
              <a:t>상당인과관계설</a:t>
            </a:r>
            <a:endParaRPr lang="en-US" altLang="ko-KR" sz="44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제</a:t>
            </a:r>
            <a:r>
              <a:rPr lang="en-US" altLang="ko-KR" sz="2800" dirty="0" smtClean="0"/>
              <a:t>275</a:t>
            </a:r>
            <a:r>
              <a:rPr lang="ko-KR" altLang="en-US" sz="2800" dirty="0" smtClean="0"/>
              <a:t>조 제</a:t>
            </a:r>
            <a:r>
              <a:rPr lang="en-US" altLang="ko-KR" sz="2800" dirty="0" smtClean="0"/>
              <a:t>1</a:t>
            </a:r>
            <a:r>
              <a:rPr lang="ko-KR" altLang="en-US" sz="2800" dirty="0" smtClean="0"/>
              <a:t>항 유기치사</a:t>
            </a:r>
            <a:r>
              <a:rPr lang="en-US" altLang="ko-KR" sz="2800" dirty="0" smtClean="0"/>
              <a:t>·</a:t>
            </a:r>
            <a:r>
              <a:rPr lang="ko-KR" altLang="en-US" sz="2800" dirty="0" err="1" smtClean="0"/>
              <a:t>치상죄는</a:t>
            </a:r>
            <a:r>
              <a:rPr lang="ko-KR" altLang="en-US" sz="2800" dirty="0" smtClean="0"/>
              <a:t> </a:t>
            </a:r>
            <a:r>
              <a:rPr lang="ko-KR" altLang="en-US" sz="2800" dirty="0" smtClean="0">
                <a:solidFill>
                  <a:srgbClr val="FFFF00"/>
                </a:solidFill>
              </a:rPr>
              <a:t>결과적 가중범</a:t>
            </a:r>
            <a:r>
              <a:rPr lang="ko-KR" altLang="en-US" sz="2800" dirty="0" smtClean="0"/>
              <a:t>이므로 </a:t>
            </a:r>
            <a:r>
              <a:rPr lang="en-US" altLang="ko-KR" sz="2800" dirty="0" smtClean="0"/>
              <a:t> </a:t>
            </a:r>
            <a:r>
              <a:rPr lang="ko-KR" altLang="en-US" sz="2800" dirty="0" smtClean="0"/>
              <a:t>유기행위와 사상의 결과 사이에 상당인과관계가 있어야 하며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결과의 발생을 </a:t>
            </a:r>
            <a:r>
              <a:rPr lang="ko-KR" altLang="en-US" sz="2800" dirty="0" smtClean="0">
                <a:solidFill>
                  <a:srgbClr val="FFFF00"/>
                </a:solidFill>
              </a:rPr>
              <a:t>예견</a:t>
            </a:r>
            <a:r>
              <a:rPr lang="ko-KR" altLang="en-US" sz="2800" dirty="0" smtClean="0"/>
              <a:t>할 수 있어야 한다</a:t>
            </a:r>
            <a:r>
              <a:rPr lang="en-US" altLang="ko-KR" sz="2800" dirty="0" smtClean="0"/>
              <a:t>. </a:t>
            </a:r>
            <a:r>
              <a:rPr lang="ko-KR" altLang="en-US" sz="2800" dirty="0" smtClean="0">
                <a:solidFill>
                  <a:srgbClr val="FFFF00"/>
                </a:solidFill>
              </a:rPr>
              <a:t>다만</a:t>
            </a:r>
            <a:r>
              <a:rPr lang="en-US" altLang="ko-KR" sz="2800" dirty="0" smtClean="0">
                <a:solidFill>
                  <a:srgbClr val="FFFF00"/>
                </a:solidFill>
              </a:rPr>
              <a:t>, </a:t>
            </a:r>
            <a:r>
              <a:rPr lang="ko-KR" altLang="en-US" sz="2800" dirty="0" smtClean="0"/>
              <a:t>유기행위가 피해자의 사상이라는 결과를 발생하게 한 </a:t>
            </a:r>
            <a:r>
              <a:rPr lang="ko-KR" altLang="en-US" sz="2800" dirty="0" smtClean="0">
                <a:solidFill>
                  <a:srgbClr val="FFFF00"/>
                </a:solidFill>
              </a:rPr>
              <a:t>유일하거나 직접적인 원인이 된 경우 </a:t>
            </a:r>
            <a:r>
              <a:rPr lang="ko-KR" altLang="en-US" sz="2800" dirty="0" smtClean="0"/>
              <a:t>뿐만 아니라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그 행위와 결과 사이에 제</a:t>
            </a:r>
            <a:r>
              <a:rPr lang="en-US" altLang="ko-KR" sz="2800" dirty="0" smtClean="0"/>
              <a:t>3</a:t>
            </a:r>
            <a:r>
              <a:rPr lang="ko-KR" altLang="en-US" sz="2800" dirty="0" smtClean="0"/>
              <a:t>자의 행위가 일부 기여하였다고 할지라도 유기행위로 </a:t>
            </a:r>
            <a:r>
              <a:rPr lang="ko-KR" altLang="en-US" sz="2800" dirty="0" smtClean="0">
                <a:solidFill>
                  <a:srgbClr val="FFFF00"/>
                </a:solidFill>
              </a:rPr>
              <a:t>초래된 위험이 그대로 또는 그 일부가 사상이라는 결과로 현실화된 경우</a:t>
            </a:r>
            <a:r>
              <a:rPr lang="ko-KR" altLang="en-US" sz="2800" dirty="0" smtClean="0"/>
              <a:t>라면 상당인과관계를 인정할 수 있다</a:t>
            </a:r>
            <a:r>
              <a:rPr lang="en-US" altLang="ko-KR" sz="2800" dirty="0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614554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err="1" smtClean="0"/>
              <a:t>상당인과관계설</a:t>
            </a:r>
            <a:endParaRPr lang="en-US" altLang="ko-KR" sz="44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간접적 원인을 인정한 경우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1. </a:t>
            </a:r>
            <a:r>
              <a:rPr lang="ko-KR" altLang="en-US" sz="2800" dirty="0" smtClean="0"/>
              <a:t>피해자의 부모가 충분한 치료를 하지 아니한 경우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2. </a:t>
            </a:r>
            <a:r>
              <a:rPr lang="ko-KR" altLang="en-US" sz="2800" dirty="0" smtClean="0"/>
              <a:t>피고인에게 강타 당한 임산부가 낙태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이로 인한 심근경색 사망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3. </a:t>
            </a:r>
            <a:r>
              <a:rPr lang="ko-KR" altLang="en-US" sz="2800" dirty="0" smtClean="0"/>
              <a:t>상해행위를 피하려고 도로를 건너 도망하다가 교통사고 사망</a:t>
            </a:r>
            <a:endParaRPr lang="en-US" altLang="ko-KR" sz="2800" dirty="0" smtClean="0"/>
          </a:p>
        </p:txBody>
      </p:sp>
    </p:spTree>
    <p:extLst>
      <p:ext uri="{BB962C8B-B14F-4D97-AF65-F5344CB8AC3E}">
        <p14:creationId xmlns:p14="http://schemas.microsoft.com/office/powerpoint/2010/main" val="1012011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260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폭행</a:t>
            </a:r>
            <a:r>
              <a:rPr lang="en-US" altLang="ko-KR" sz="4400" dirty="0" smtClean="0"/>
              <a:t>, </a:t>
            </a:r>
            <a:r>
              <a:rPr lang="ko-KR" altLang="en-US" sz="4400" dirty="0" smtClean="0"/>
              <a:t>존속폭행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①</a:t>
            </a:r>
            <a:r>
              <a:rPr lang="ko-KR" altLang="en-US" sz="2800" dirty="0">
                <a:solidFill>
                  <a:srgbClr val="FFFF00"/>
                </a:solidFill>
              </a:rPr>
              <a:t>사람</a:t>
            </a:r>
            <a:r>
              <a:rPr lang="ko-KR" altLang="en-US" sz="2800" dirty="0"/>
              <a:t>의 신체에 대하여 폭행을 가한 자는 </a:t>
            </a:r>
            <a:r>
              <a:rPr lang="en-US" altLang="ko-KR" sz="2800" dirty="0"/>
              <a:t>2</a:t>
            </a:r>
            <a:r>
              <a:rPr lang="ko-KR" altLang="en-US" sz="2800" dirty="0"/>
              <a:t>년 이하의 징역</a:t>
            </a:r>
            <a:r>
              <a:rPr lang="en-US" altLang="ko-KR" sz="2800" dirty="0"/>
              <a:t>, 500</a:t>
            </a:r>
            <a:r>
              <a:rPr lang="ko-KR" altLang="en-US" sz="2800" dirty="0"/>
              <a:t>만원 이하의 벌금</a:t>
            </a:r>
            <a:r>
              <a:rPr lang="en-US" altLang="ko-KR" sz="2800" dirty="0"/>
              <a:t>, </a:t>
            </a:r>
            <a:r>
              <a:rPr lang="ko-KR" altLang="en-US" sz="2800" dirty="0"/>
              <a:t>구류 또는 과료에 처한다</a:t>
            </a:r>
            <a:r>
              <a:rPr lang="en-US" altLang="ko-KR" sz="2800" dirty="0" smtClean="0"/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예외 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1) </a:t>
            </a:r>
            <a:r>
              <a:rPr lang="ko-KR" altLang="en-US" sz="2800" dirty="0" smtClean="0"/>
              <a:t>근로기준법 위반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사용자</a:t>
            </a:r>
            <a:r>
              <a:rPr lang="en-US" altLang="ko-KR" sz="2800" dirty="0" smtClean="0"/>
              <a:t> 5</a:t>
            </a:r>
            <a:r>
              <a:rPr lang="ko-KR" altLang="en-US" sz="2800" dirty="0" err="1" smtClean="0"/>
              <a:t>년이하</a:t>
            </a:r>
            <a:r>
              <a:rPr lang="ko-KR" altLang="en-US" sz="2800" dirty="0" smtClean="0"/>
              <a:t> </a:t>
            </a:r>
            <a:r>
              <a:rPr lang="en-US" altLang="ko-KR" sz="2800" dirty="0" smtClean="0"/>
              <a:t>5</a:t>
            </a:r>
            <a:r>
              <a:rPr lang="ko-KR" altLang="en-US" sz="2800" dirty="0" err="1" smtClean="0"/>
              <a:t>천만원</a:t>
            </a:r>
            <a:r>
              <a:rPr lang="ko-KR" altLang="en-US" sz="2800" dirty="0" smtClean="0"/>
              <a:t> 이하</a:t>
            </a:r>
            <a:r>
              <a:rPr lang="en-US" altLang="ko-KR" sz="28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2) </a:t>
            </a:r>
            <a:r>
              <a:rPr lang="ko-KR" altLang="en-US" sz="2800" dirty="0" smtClean="0"/>
              <a:t>외국원수에 대한 폭행죄</a:t>
            </a:r>
            <a:r>
              <a:rPr lang="en-US" altLang="ko-KR" sz="2800" dirty="0" smtClean="0"/>
              <a:t>(7</a:t>
            </a:r>
            <a:r>
              <a:rPr lang="ko-KR" altLang="en-US" sz="2800" dirty="0" smtClean="0"/>
              <a:t>년 이하 징역</a:t>
            </a:r>
            <a:r>
              <a:rPr lang="en-US" altLang="ko-KR" sz="28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3) </a:t>
            </a:r>
            <a:r>
              <a:rPr lang="ko-KR" altLang="en-US" sz="2800" dirty="0" smtClean="0"/>
              <a:t>외국사절에 대한 폭행죄</a:t>
            </a:r>
            <a:r>
              <a:rPr lang="en-US" altLang="ko-KR" sz="2800" dirty="0" smtClean="0"/>
              <a:t>(5</a:t>
            </a:r>
            <a:r>
              <a:rPr lang="ko-KR" altLang="en-US" sz="2800" dirty="0" smtClean="0"/>
              <a:t>년 이하 징역</a:t>
            </a:r>
            <a:r>
              <a:rPr lang="en-US" altLang="ko-KR" sz="2800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74931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260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폭행</a:t>
            </a:r>
            <a:r>
              <a:rPr lang="en-US" altLang="ko-KR" sz="4400" dirty="0" smtClean="0"/>
              <a:t>, </a:t>
            </a:r>
            <a:r>
              <a:rPr lang="ko-KR" altLang="en-US" sz="4400" dirty="0" smtClean="0"/>
              <a:t>존속폭행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①</a:t>
            </a:r>
            <a:r>
              <a:rPr lang="ko-KR" altLang="en-US" sz="2800" dirty="0"/>
              <a:t>사람의 </a:t>
            </a:r>
            <a:r>
              <a:rPr lang="ko-KR" altLang="en-US" sz="2800" dirty="0">
                <a:solidFill>
                  <a:srgbClr val="FFFF00"/>
                </a:solidFill>
              </a:rPr>
              <a:t>신체</a:t>
            </a:r>
            <a:r>
              <a:rPr lang="ko-KR" altLang="en-US" sz="2800" dirty="0"/>
              <a:t>에 대하여 </a:t>
            </a:r>
            <a:r>
              <a:rPr lang="ko-KR" altLang="en-US" sz="2800" dirty="0" smtClean="0">
                <a:solidFill>
                  <a:srgbClr val="FFFF00"/>
                </a:solidFill>
              </a:rPr>
              <a:t>폭행</a:t>
            </a:r>
            <a:r>
              <a:rPr lang="ko-KR" altLang="en-US" sz="2800" dirty="0" smtClean="0"/>
              <a:t>을 </a:t>
            </a:r>
            <a:r>
              <a:rPr lang="ko-KR" altLang="en-US" sz="2800" dirty="0"/>
              <a:t>가한 자는 </a:t>
            </a:r>
            <a:r>
              <a:rPr lang="en-US" altLang="ko-KR" sz="2800" dirty="0"/>
              <a:t>2</a:t>
            </a:r>
            <a:r>
              <a:rPr lang="ko-KR" altLang="en-US" sz="2800" dirty="0"/>
              <a:t>년 이하의 징역</a:t>
            </a:r>
            <a:r>
              <a:rPr lang="en-US" altLang="ko-KR" sz="2800" dirty="0"/>
              <a:t>, 500</a:t>
            </a:r>
            <a:r>
              <a:rPr lang="ko-KR" altLang="en-US" sz="2800" dirty="0"/>
              <a:t>만원 이하의 벌금</a:t>
            </a:r>
            <a:r>
              <a:rPr lang="en-US" altLang="ko-KR" sz="2800" dirty="0"/>
              <a:t>, </a:t>
            </a:r>
            <a:r>
              <a:rPr lang="ko-KR" altLang="en-US" sz="2800" dirty="0"/>
              <a:t>구류 또는 과료에 처한다</a:t>
            </a:r>
            <a:r>
              <a:rPr lang="en-US" altLang="ko-KR" sz="2800" dirty="0" smtClean="0"/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타인의 집 마당에 인분을 던지거나 대문을 발로 차는 행위</a:t>
            </a:r>
            <a:r>
              <a:rPr lang="en-US" altLang="ko-KR" sz="2800" dirty="0"/>
              <a:t>X</a:t>
            </a:r>
            <a:r>
              <a:rPr lang="en-US" altLang="ko-KR" sz="2800" dirty="0" smtClean="0"/>
              <a:t>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신체를 향하여 손발이나 물건을 휘두르거나 던진 경우 </a:t>
            </a:r>
            <a:r>
              <a:rPr lang="en-US" altLang="ko-KR" sz="2800" dirty="0" smtClean="0"/>
              <a:t>O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/>
              <a:t>★</a:t>
            </a:r>
            <a:r>
              <a:rPr lang="en-US" altLang="ko-KR" sz="2800" dirty="0"/>
              <a:t> </a:t>
            </a:r>
            <a:r>
              <a:rPr lang="ko-KR" altLang="en-US" sz="2800" dirty="0" smtClean="0"/>
              <a:t>고통을 주기 위해서 고의로 육체적</a:t>
            </a:r>
            <a:r>
              <a:rPr lang="en-US" altLang="ko-KR" sz="2800" dirty="0"/>
              <a:t>· </a:t>
            </a:r>
            <a:r>
              <a:rPr lang="ko-KR" altLang="en-US" sz="2800" dirty="0"/>
              <a:t>정신적 </a:t>
            </a:r>
            <a:r>
              <a:rPr lang="ko-KR" altLang="en-US" sz="2800" dirty="0" err="1">
                <a:solidFill>
                  <a:srgbClr val="FFFF00"/>
                </a:solidFill>
              </a:rPr>
              <a:t>유형력의</a:t>
            </a:r>
            <a:r>
              <a:rPr lang="ko-KR" altLang="en-US" sz="2800" dirty="0">
                <a:solidFill>
                  <a:srgbClr val="FFFF00"/>
                </a:solidFill>
              </a:rPr>
              <a:t> </a:t>
            </a:r>
            <a:r>
              <a:rPr lang="ko-KR" altLang="en-US" sz="2800" dirty="0" smtClean="0">
                <a:solidFill>
                  <a:srgbClr val="FFFF00"/>
                </a:solidFill>
              </a:rPr>
              <a:t>행사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일시적 고통 등</a:t>
            </a:r>
            <a:r>
              <a:rPr lang="en-US" altLang="ko-KR" sz="2800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947003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260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폭행</a:t>
            </a:r>
            <a:r>
              <a:rPr lang="en-US" altLang="ko-KR" sz="4400" dirty="0" smtClean="0"/>
              <a:t>, </a:t>
            </a:r>
            <a:r>
              <a:rPr lang="ko-KR" altLang="en-US" sz="4400" dirty="0" smtClean="0"/>
              <a:t>존속폭행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②</a:t>
            </a:r>
            <a:r>
              <a:rPr lang="ko-KR" altLang="en-US" sz="2800" dirty="0"/>
              <a:t>자기 또는 배우자의 직계존속에 대하여 제</a:t>
            </a:r>
            <a:r>
              <a:rPr lang="en-US" altLang="ko-KR" sz="2800" dirty="0"/>
              <a:t>1</a:t>
            </a:r>
            <a:r>
              <a:rPr lang="ko-KR" altLang="en-US" sz="2800" dirty="0"/>
              <a:t>항의 죄를 범한 때에는 </a:t>
            </a:r>
            <a:r>
              <a:rPr lang="en-US" altLang="ko-KR" sz="2800" dirty="0"/>
              <a:t>5</a:t>
            </a:r>
            <a:r>
              <a:rPr lang="ko-KR" altLang="en-US" sz="2800" dirty="0"/>
              <a:t>년 이하의 징역 또는 </a:t>
            </a:r>
            <a:r>
              <a:rPr lang="en-US" altLang="ko-KR" sz="2800" dirty="0"/>
              <a:t>700</a:t>
            </a:r>
            <a:r>
              <a:rPr lang="ko-KR" altLang="en-US" sz="2800" dirty="0"/>
              <a:t>만원 이하의 벌금에 처한다</a:t>
            </a:r>
            <a:r>
              <a:rPr lang="en-US" altLang="ko-KR" sz="2800" dirty="0" smtClean="0"/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③</a:t>
            </a:r>
            <a:r>
              <a:rPr lang="ko-KR" altLang="en-US" sz="2800" dirty="0"/>
              <a:t>제</a:t>
            </a:r>
            <a:r>
              <a:rPr lang="en-US" altLang="ko-KR" sz="2800" dirty="0"/>
              <a:t>1</a:t>
            </a:r>
            <a:r>
              <a:rPr lang="ko-KR" altLang="en-US" sz="2800" dirty="0"/>
              <a:t>항 및 제</a:t>
            </a:r>
            <a:r>
              <a:rPr lang="en-US" altLang="ko-KR" sz="2800" dirty="0"/>
              <a:t>2</a:t>
            </a:r>
            <a:r>
              <a:rPr lang="ko-KR" altLang="en-US" sz="2800" dirty="0"/>
              <a:t>항의 죄는 </a:t>
            </a:r>
            <a:r>
              <a:rPr lang="ko-KR" altLang="en-US" sz="2800" dirty="0">
                <a:solidFill>
                  <a:srgbClr val="FFFF00"/>
                </a:solidFill>
              </a:rPr>
              <a:t>피해자의 명시한 의사에 반하여 공소를 제기할 수 </a:t>
            </a:r>
            <a:r>
              <a:rPr lang="ko-KR" altLang="en-US" sz="2800" dirty="0" smtClean="0">
                <a:solidFill>
                  <a:srgbClr val="FFFF00"/>
                </a:solidFill>
              </a:rPr>
              <a:t>없다</a:t>
            </a:r>
            <a:r>
              <a:rPr lang="en-US" altLang="ko-KR" sz="2800" dirty="0" smtClean="0">
                <a:solidFill>
                  <a:srgbClr val="FFFF00"/>
                </a:solidFill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/>
              <a:t>★ </a:t>
            </a:r>
            <a:r>
              <a:rPr lang="ko-KR" altLang="en-US" sz="2800" dirty="0" err="1" smtClean="0">
                <a:solidFill>
                  <a:srgbClr val="FFFF00"/>
                </a:solidFill>
              </a:rPr>
              <a:t>반의사불벌죄</a:t>
            </a:r>
            <a:r>
              <a:rPr lang="ko-KR" altLang="en-US" sz="2800" dirty="0" smtClean="0">
                <a:solidFill>
                  <a:srgbClr val="FFFF00"/>
                </a:solidFill>
              </a:rPr>
              <a:t>  </a:t>
            </a:r>
            <a:r>
              <a:rPr lang="en-US" altLang="ko-KR" sz="2800" dirty="0" smtClean="0"/>
              <a:t>cf. 2</a:t>
            </a:r>
            <a:r>
              <a:rPr lang="ko-KR" altLang="en-US" sz="2800" dirty="0" err="1" smtClean="0"/>
              <a:t>인이상</a:t>
            </a:r>
            <a:r>
              <a:rPr lang="ko-KR" altLang="en-US" sz="2800" dirty="0" smtClean="0"/>
              <a:t> 공동은</a:t>
            </a:r>
            <a:r>
              <a:rPr lang="en-US" altLang="ko-KR" sz="2800" dirty="0" smtClean="0"/>
              <a:t> </a:t>
            </a:r>
            <a:r>
              <a:rPr lang="ko-KR" altLang="en-US" sz="2800" dirty="0" smtClean="0"/>
              <a:t>미수범도 처벌</a:t>
            </a:r>
            <a:r>
              <a:rPr lang="en-US" altLang="ko-KR" sz="28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62097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261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특수폭행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/>
              <a:t>단체 또는 다중의 위력을 보이거나 위험한 물건을 휴대하여 제</a:t>
            </a:r>
            <a:r>
              <a:rPr lang="en-US" altLang="ko-KR" sz="2800" dirty="0"/>
              <a:t>260</a:t>
            </a:r>
            <a:r>
              <a:rPr lang="ko-KR" altLang="en-US" sz="2800" dirty="0"/>
              <a:t>조제</a:t>
            </a:r>
            <a:r>
              <a:rPr lang="en-US" altLang="ko-KR" sz="2800" dirty="0"/>
              <a:t>1</a:t>
            </a:r>
            <a:r>
              <a:rPr lang="ko-KR" altLang="en-US" sz="2800" dirty="0"/>
              <a:t>항 또는 제</a:t>
            </a:r>
            <a:r>
              <a:rPr lang="en-US" altLang="ko-KR" sz="2800" dirty="0"/>
              <a:t>2</a:t>
            </a:r>
            <a:r>
              <a:rPr lang="ko-KR" altLang="en-US" sz="2800" dirty="0"/>
              <a:t>항의 죄를 범한 때에는 </a:t>
            </a:r>
            <a:r>
              <a:rPr lang="en-US" altLang="ko-KR" sz="2800" dirty="0"/>
              <a:t>5</a:t>
            </a:r>
            <a:r>
              <a:rPr lang="ko-KR" altLang="en-US" sz="2800" dirty="0"/>
              <a:t>년 이하의 징역 또는 </a:t>
            </a:r>
            <a:r>
              <a:rPr lang="en-US" altLang="ko-KR" sz="2800" dirty="0"/>
              <a:t>1</a:t>
            </a:r>
            <a:r>
              <a:rPr lang="ko-KR" altLang="en-US" sz="2800" dirty="0" err="1"/>
              <a:t>천만원</a:t>
            </a:r>
            <a:r>
              <a:rPr lang="ko-KR" altLang="en-US" sz="2800" dirty="0"/>
              <a:t> 이하의 벌금에 처한다</a:t>
            </a:r>
            <a:r>
              <a:rPr lang="en-US" altLang="ko-KR" sz="2800" dirty="0"/>
              <a:t>.</a:t>
            </a:r>
            <a:endParaRPr lang="en-US" altLang="ko-KR" sz="2800" dirty="0" smtClean="0"/>
          </a:p>
        </p:txBody>
      </p:sp>
    </p:spTree>
    <p:extLst>
      <p:ext uri="{BB962C8B-B14F-4D97-AF65-F5344CB8AC3E}">
        <p14:creationId xmlns:p14="http://schemas.microsoft.com/office/powerpoint/2010/main" val="1100962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266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err="1" smtClean="0"/>
              <a:t>과실치상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/>
              <a:t>①과실로 인하여 사람의 신체를 상해에 이르게 한 자는 </a:t>
            </a:r>
            <a:r>
              <a:rPr lang="en-US" altLang="ko-KR" sz="2800" dirty="0"/>
              <a:t>500</a:t>
            </a:r>
            <a:r>
              <a:rPr lang="ko-KR" altLang="en-US" sz="2800" dirty="0"/>
              <a:t>만원 이하의 벌금</a:t>
            </a:r>
            <a:r>
              <a:rPr lang="en-US" altLang="ko-KR" sz="2800" dirty="0"/>
              <a:t>, </a:t>
            </a:r>
            <a:r>
              <a:rPr lang="ko-KR" altLang="en-US" sz="2800" dirty="0"/>
              <a:t>구류 또는 과료에 처한다</a:t>
            </a:r>
            <a:r>
              <a:rPr lang="en-US" altLang="ko-KR" sz="2800" dirty="0" smtClean="0"/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/>
              <a:t>②제</a:t>
            </a:r>
            <a:r>
              <a:rPr lang="en-US" altLang="ko-KR" sz="2800" dirty="0"/>
              <a:t>1</a:t>
            </a:r>
            <a:r>
              <a:rPr lang="ko-KR" altLang="en-US" sz="2800" dirty="0"/>
              <a:t>항의 죄는 피해자의 명시한 의사에 반하여 공소를 제기할 수 없다</a:t>
            </a:r>
            <a:r>
              <a:rPr lang="en-US" altLang="ko-KR" sz="2800" dirty="0"/>
              <a:t>.</a:t>
            </a:r>
            <a:endParaRPr lang="en-US" altLang="ko-KR" sz="2800" dirty="0" smtClean="0"/>
          </a:p>
        </p:txBody>
      </p:sp>
    </p:spTree>
    <p:extLst>
      <p:ext uri="{BB962C8B-B14F-4D97-AF65-F5344CB8AC3E}">
        <p14:creationId xmlns:p14="http://schemas.microsoft.com/office/powerpoint/2010/main" val="1871029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267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과실치사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/>
              <a:t>과실로 인하여 사람을 사망에 이르게 한 자는 </a:t>
            </a:r>
            <a:r>
              <a:rPr lang="en-US" altLang="ko-KR" sz="2800" dirty="0"/>
              <a:t>2</a:t>
            </a:r>
            <a:r>
              <a:rPr lang="ko-KR" altLang="en-US" sz="2800" dirty="0"/>
              <a:t>년 이하의 금고 또는 </a:t>
            </a:r>
            <a:r>
              <a:rPr lang="en-US" altLang="ko-KR" sz="2800" dirty="0"/>
              <a:t>700</a:t>
            </a:r>
            <a:r>
              <a:rPr lang="ko-KR" altLang="en-US" sz="2800" dirty="0"/>
              <a:t>만원 이하의 벌금에 처한다</a:t>
            </a:r>
            <a:r>
              <a:rPr lang="en-US" altLang="ko-KR" sz="2800" dirty="0"/>
              <a:t>. </a:t>
            </a:r>
            <a:endParaRPr lang="en-US" altLang="ko-KR" sz="2800" dirty="0" smtClean="0"/>
          </a:p>
        </p:txBody>
      </p:sp>
    </p:spTree>
    <p:extLst>
      <p:ext uri="{BB962C8B-B14F-4D97-AF65-F5344CB8AC3E}">
        <p14:creationId xmlns:p14="http://schemas.microsoft.com/office/powerpoint/2010/main" val="1811360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>
                <a:solidFill>
                  <a:srgbClr val="FFFF00"/>
                </a:solidFill>
              </a:rPr>
              <a:t>O </a:t>
            </a:r>
            <a:r>
              <a:rPr lang="ko-KR" altLang="en-US" sz="2800" dirty="0" smtClean="0">
                <a:solidFill>
                  <a:srgbClr val="FFFF00"/>
                </a:solidFill>
              </a:rPr>
              <a:t>불확정적 고의</a:t>
            </a:r>
            <a:endParaRPr lang="en-US" altLang="ko-KR" sz="2800" dirty="0" smtClean="0">
              <a:solidFill>
                <a:srgbClr val="FFFF00"/>
              </a:solidFill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1. </a:t>
            </a:r>
            <a:r>
              <a:rPr lang="ko-KR" altLang="en-US" sz="2800" dirty="0" smtClean="0"/>
              <a:t>미필적 고의 </a:t>
            </a:r>
            <a:r>
              <a:rPr lang="en-US" altLang="ko-KR" sz="2800" dirty="0" smtClean="0"/>
              <a:t>: </a:t>
            </a:r>
            <a:r>
              <a:rPr lang="ko-KR" altLang="en-US" sz="2800" dirty="0" smtClean="0"/>
              <a:t>사실의 인식 </a:t>
            </a:r>
            <a:r>
              <a:rPr lang="en-US" altLang="ko-KR" sz="2800" dirty="0" smtClean="0"/>
              <a:t>+ </a:t>
            </a:r>
            <a:r>
              <a:rPr lang="ko-KR" altLang="en-US" sz="2800" dirty="0" smtClean="0"/>
              <a:t>감수</a:t>
            </a:r>
            <a:r>
              <a:rPr lang="en-US" altLang="ko-KR" sz="2800" dirty="0" smtClean="0"/>
              <a:t>,</a:t>
            </a:r>
            <a:r>
              <a:rPr lang="ko-KR" altLang="en-US" sz="2800" dirty="0" smtClean="0"/>
              <a:t>용인 의사</a:t>
            </a:r>
            <a:endParaRPr lang="en-US" altLang="ko-KR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2. </a:t>
            </a:r>
            <a:r>
              <a:rPr lang="ko-KR" altLang="en-US" sz="2800" dirty="0" err="1" smtClean="0"/>
              <a:t>택일적</a:t>
            </a:r>
            <a:r>
              <a:rPr lang="ko-KR" altLang="en-US" sz="2800" dirty="0" smtClean="0"/>
              <a:t> 고의 </a:t>
            </a:r>
            <a:r>
              <a:rPr lang="en-US" altLang="ko-KR" sz="2800" dirty="0" smtClean="0"/>
              <a:t>: 2</a:t>
            </a:r>
            <a:r>
              <a:rPr lang="ko-KR" altLang="en-US" sz="2800" dirty="0" smtClean="0"/>
              <a:t>개 이상의 사실의 인식</a:t>
            </a:r>
            <a:r>
              <a:rPr lang="en-US" altLang="ko-KR" sz="2800" dirty="0" smtClean="0"/>
              <a:t>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3. </a:t>
            </a:r>
            <a:r>
              <a:rPr lang="ko-KR" altLang="en-US" sz="2800" dirty="0" smtClean="0"/>
              <a:t>개괄적 고의 </a:t>
            </a:r>
            <a:r>
              <a:rPr lang="en-US" altLang="ko-KR" sz="2800" dirty="0" smtClean="0"/>
              <a:t>: </a:t>
            </a:r>
            <a:r>
              <a:rPr lang="ko-KR" altLang="en-US" sz="2800" dirty="0" smtClean="0"/>
              <a:t>사실의 인식 </a:t>
            </a:r>
            <a:r>
              <a:rPr lang="en-US" altLang="ko-KR" sz="2800" dirty="0" smtClean="0"/>
              <a:t>+ </a:t>
            </a:r>
            <a:r>
              <a:rPr lang="ko-KR" altLang="en-US" sz="2800" dirty="0" smtClean="0"/>
              <a:t>다른 행위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O </a:t>
            </a:r>
            <a:r>
              <a:rPr lang="ko-KR" altLang="en-US" sz="2800" dirty="0" smtClean="0"/>
              <a:t>과실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주의의무 위반</a:t>
            </a:r>
            <a:r>
              <a:rPr lang="en-US" altLang="ko-KR" sz="28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/>
              <a:t> </a:t>
            </a:r>
            <a:r>
              <a:rPr lang="ko-KR" altLang="en-US" sz="2800" dirty="0" smtClean="0"/>
              <a:t>인식 있는 과실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과신</a:t>
            </a:r>
            <a:r>
              <a:rPr lang="en-US" altLang="ko-KR" sz="2800" dirty="0" smtClean="0"/>
              <a:t>) &gt; </a:t>
            </a:r>
            <a:r>
              <a:rPr lang="ko-KR" altLang="en-US" sz="2800" dirty="0" smtClean="0"/>
              <a:t>인식 없는 과실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조심</a:t>
            </a:r>
            <a:r>
              <a:rPr lang="en-US" altLang="ko-KR" sz="2800" smtClean="0"/>
              <a:t>)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3684003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268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err="1" smtClean="0"/>
              <a:t>업무상과실</a:t>
            </a:r>
            <a:r>
              <a:rPr lang="en-US" altLang="ko-KR" sz="4400" dirty="0" smtClean="0"/>
              <a:t>· </a:t>
            </a:r>
            <a:r>
              <a:rPr lang="ko-KR" altLang="en-US" sz="4400" dirty="0" smtClean="0"/>
              <a:t>중과실치사상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>
                <a:solidFill>
                  <a:srgbClr val="FFFF00"/>
                </a:solidFill>
              </a:rPr>
              <a:t>업무</a:t>
            </a:r>
            <a:r>
              <a:rPr lang="ko-KR" altLang="en-US" sz="2800" dirty="0"/>
              <a:t>상 과실 또는 중대한 과실로 인하여 사람을 사상에 이르게 한 자는 </a:t>
            </a:r>
            <a:r>
              <a:rPr lang="en-US" altLang="ko-KR" sz="2800" dirty="0"/>
              <a:t>5</a:t>
            </a:r>
            <a:r>
              <a:rPr lang="ko-KR" altLang="en-US" sz="2800" dirty="0"/>
              <a:t>년 이하의 금고 또는 </a:t>
            </a:r>
            <a:r>
              <a:rPr lang="en-US" altLang="ko-KR" sz="2800" dirty="0"/>
              <a:t>2</a:t>
            </a:r>
            <a:r>
              <a:rPr lang="ko-KR" altLang="en-US" sz="2800" dirty="0" err="1"/>
              <a:t>천만원</a:t>
            </a:r>
            <a:r>
              <a:rPr lang="ko-KR" altLang="en-US" sz="2800" dirty="0"/>
              <a:t> 이하의 벌금에 처한다</a:t>
            </a:r>
            <a:r>
              <a:rPr lang="en-US" altLang="ko-KR" sz="2800" dirty="0" smtClean="0"/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</a:t>
            </a:r>
            <a:r>
              <a:rPr lang="ko-KR" altLang="en-US" sz="2800" dirty="0" smtClean="0">
                <a:solidFill>
                  <a:srgbClr val="FFFF00"/>
                </a:solidFill>
              </a:rPr>
              <a:t>계속적</a:t>
            </a:r>
            <a:r>
              <a:rPr lang="ko-KR" altLang="en-US" sz="2800" dirty="0" smtClean="0"/>
              <a:t>으로 종사하는 사무를 말하고 </a:t>
            </a:r>
            <a:r>
              <a:rPr lang="ko-KR" altLang="en-US" sz="2800" dirty="0" err="1" smtClean="0"/>
              <a:t>반복계속의</a:t>
            </a:r>
            <a:r>
              <a:rPr lang="ko-KR" altLang="en-US" sz="2800" dirty="0" smtClean="0"/>
              <a:t> 의사 또는 사실이 있을 뿐만 아니라 타인의 생명</a:t>
            </a:r>
            <a:r>
              <a:rPr lang="en-US" altLang="ko-KR" sz="2800" dirty="0" smtClean="0"/>
              <a:t>· </a:t>
            </a:r>
            <a:r>
              <a:rPr lang="ko-KR" altLang="en-US" sz="2800" dirty="0" smtClean="0"/>
              <a:t>신체에 대하여 갖는 위험성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/>
              <a:t>★ 업무자에게는 일반인보다 더 무거운 주의의무</a:t>
            </a:r>
            <a:r>
              <a:rPr lang="en-US" altLang="ko-KR" sz="2800" dirty="0"/>
              <a:t> cf. </a:t>
            </a:r>
            <a:r>
              <a:rPr lang="ko-KR" altLang="en-US" sz="2800" dirty="0"/>
              <a:t>예견가능성</a:t>
            </a:r>
            <a:endParaRPr lang="en-US" altLang="ko-KR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/>
              <a:t>★ </a:t>
            </a:r>
            <a:r>
              <a:rPr lang="en-US" altLang="ko-KR" sz="2800" dirty="0"/>
              <a:t>“</a:t>
            </a:r>
            <a:r>
              <a:rPr lang="ko-KR" altLang="en-US" sz="2800" dirty="0"/>
              <a:t>잠재적</a:t>
            </a:r>
            <a:r>
              <a:rPr lang="en-US" altLang="ko-KR" sz="2800" dirty="0"/>
              <a:t>”</a:t>
            </a:r>
            <a:r>
              <a:rPr lang="ko-KR" altLang="en-US" sz="2800" dirty="0"/>
              <a:t>미필적 고의의 요소가 있으므로 이에 준하는 엄벌</a:t>
            </a:r>
            <a:endParaRPr lang="en-US" altLang="ko-KR" sz="2800" dirty="0"/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 smtClean="0"/>
          </a:p>
        </p:txBody>
      </p:sp>
    </p:spTree>
    <p:extLst>
      <p:ext uri="{BB962C8B-B14F-4D97-AF65-F5344CB8AC3E}">
        <p14:creationId xmlns:p14="http://schemas.microsoft.com/office/powerpoint/2010/main" val="3031763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268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err="1" smtClean="0"/>
              <a:t>업무상과실</a:t>
            </a:r>
            <a:r>
              <a:rPr lang="en-US" altLang="ko-KR" sz="4400" dirty="0" smtClean="0"/>
              <a:t>· </a:t>
            </a:r>
            <a:r>
              <a:rPr lang="ko-KR" altLang="en-US" sz="4400" dirty="0" smtClean="0">
                <a:solidFill>
                  <a:srgbClr val="FFFF00"/>
                </a:solidFill>
              </a:rPr>
              <a:t>중과실</a:t>
            </a:r>
            <a:r>
              <a:rPr lang="ko-KR" altLang="en-US" sz="4400" dirty="0" smtClean="0"/>
              <a:t>치사상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/>
              <a:t>업무상 과실 또는 중대한 과실로 인하여 사람을 사상에 이르게 한 자는 </a:t>
            </a:r>
            <a:r>
              <a:rPr lang="en-US" altLang="ko-KR" sz="2800" dirty="0"/>
              <a:t>5</a:t>
            </a:r>
            <a:r>
              <a:rPr lang="ko-KR" altLang="en-US" sz="2800" dirty="0"/>
              <a:t>년 이하의 금고 또는 </a:t>
            </a:r>
            <a:r>
              <a:rPr lang="en-US" altLang="ko-KR" sz="2800" dirty="0"/>
              <a:t>2</a:t>
            </a:r>
            <a:r>
              <a:rPr lang="ko-KR" altLang="en-US" sz="2800" dirty="0" err="1"/>
              <a:t>천만원</a:t>
            </a:r>
            <a:r>
              <a:rPr lang="ko-KR" altLang="en-US" sz="2800" dirty="0"/>
              <a:t> 이하의 벌금에 처한다</a:t>
            </a:r>
            <a:r>
              <a:rPr lang="en-US" altLang="ko-KR" sz="2800" dirty="0" smtClean="0"/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주의의무 태만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ex) </a:t>
            </a:r>
            <a:r>
              <a:rPr lang="ko-KR" altLang="en-US" sz="2800" dirty="0" err="1" smtClean="0"/>
              <a:t>중실화죄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중과실교통방해죄</a:t>
            </a:r>
            <a:r>
              <a:rPr lang="en-US" altLang="ko-KR" sz="2800" dirty="0" smtClean="0"/>
              <a:t>, </a:t>
            </a:r>
            <a:r>
              <a:rPr lang="ko-KR" altLang="en-US" sz="2800" dirty="0" err="1" smtClean="0"/>
              <a:t>중과실치사상죄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중과실장물죄</a:t>
            </a:r>
            <a:endParaRPr lang="en-US" altLang="ko-KR" sz="2800" dirty="0" smtClean="0"/>
          </a:p>
        </p:txBody>
      </p:sp>
    </p:spTree>
    <p:extLst>
      <p:ext uri="{BB962C8B-B14F-4D97-AF65-F5344CB8AC3E}">
        <p14:creationId xmlns:p14="http://schemas.microsoft.com/office/powerpoint/2010/main" val="375632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271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유기</a:t>
            </a:r>
            <a:r>
              <a:rPr lang="en-US" altLang="ko-KR" sz="4400" dirty="0" smtClean="0"/>
              <a:t>· </a:t>
            </a:r>
            <a:r>
              <a:rPr lang="ko-KR" altLang="en-US" sz="4400" dirty="0" smtClean="0"/>
              <a:t>존속유기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①나이가 많거나 어림</a:t>
            </a:r>
            <a:r>
              <a:rPr lang="en-US" altLang="ko-KR" sz="2800" dirty="0" smtClean="0"/>
              <a:t>, </a:t>
            </a:r>
            <a:r>
              <a:rPr lang="ko-KR" altLang="en-US" sz="2800" dirty="0"/>
              <a:t>질병 기타 사정으로 인하여 </a:t>
            </a:r>
            <a:r>
              <a:rPr lang="ko-KR" altLang="en-US" sz="2800" dirty="0">
                <a:solidFill>
                  <a:srgbClr val="FFFF00"/>
                </a:solidFill>
              </a:rPr>
              <a:t>부조를 요하는 자</a:t>
            </a:r>
            <a:r>
              <a:rPr lang="ko-KR" altLang="en-US" sz="2800" dirty="0"/>
              <a:t>를 보호할 </a:t>
            </a:r>
            <a:r>
              <a:rPr lang="ko-KR" altLang="en-US" sz="2800" dirty="0">
                <a:solidFill>
                  <a:srgbClr val="FFFF00"/>
                </a:solidFill>
              </a:rPr>
              <a:t>법률상 </a:t>
            </a:r>
            <a:r>
              <a:rPr lang="ko-KR" altLang="en-US" sz="2800" dirty="0"/>
              <a:t>또는 </a:t>
            </a:r>
            <a:r>
              <a:rPr lang="ko-KR" altLang="en-US" sz="2800" dirty="0" smtClean="0">
                <a:solidFill>
                  <a:srgbClr val="FFFF00"/>
                </a:solidFill>
              </a:rPr>
              <a:t>계약상</a:t>
            </a:r>
            <a:r>
              <a:rPr lang="ko-KR" altLang="en-US" sz="2800" dirty="0" smtClean="0"/>
              <a:t> 의무 있는 </a:t>
            </a:r>
            <a:r>
              <a:rPr lang="ko-KR" altLang="en-US" sz="2800" dirty="0"/>
              <a:t>자가 유기한 때에는 </a:t>
            </a:r>
            <a:r>
              <a:rPr lang="en-US" altLang="ko-KR" sz="2800" dirty="0"/>
              <a:t>3</a:t>
            </a:r>
            <a:r>
              <a:rPr lang="ko-KR" altLang="en-US" sz="2800" dirty="0"/>
              <a:t>년 이하의 징역 또는 </a:t>
            </a:r>
            <a:r>
              <a:rPr lang="en-US" altLang="ko-KR" sz="2800" dirty="0"/>
              <a:t>500</a:t>
            </a:r>
            <a:r>
              <a:rPr lang="ko-KR" altLang="en-US" sz="2800" dirty="0"/>
              <a:t>만원 이하의 벌금에 처한다</a:t>
            </a:r>
            <a:r>
              <a:rPr lang="en-US" altLang="ko-KR" sz="2800" dirty="0" smtClean="0"/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친족간 부양 및 친권자의 자녀 보호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간호사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간병인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택시기사</a:t>
            </a:r>
            <a:r>
              <a:rPr lang="en-US" altLang="ko-KR" sz="2800" dirty="0" smtClean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695466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59099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200000"/>
              </a:lnSpc>
              <a:buNone/>
            </a:pPr>
            <a:endParaRPr lang="en-US" altLang="ko-KR" sz="4400" dirty="0" smtClean="0">
              <a:solidFill>
                <a:srgbClr val="FFFF00"/>
              </a:solidFill>
            </a:endParaRPr>
          </a:p>
          <a:p>
            <a:pPr marL="0" indent="0" algn="ctr">
              <a:lnSpc>
                <a:spcPct val="20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2</a:t>
            </a:r>
            <a:r>
              <a:rPr lang="ko-KR" altLang="en-US" sz="4400" dirty="0" smtClean="0"/>
              <a:t>장 자유에 대한 죄</a:t>
            </a:r>
            <a:endParaRPr lang="en-US" altLang="ko-KR" sz="4400" dirty="0" smtClean="0"/>
          </a:p>
          <a:p>
            <a:pPr marL="0" indent="0" algn="ctr">
              <a:lnSpc>
                <a:spcPct val="200000"/>
              </a:lnSpc>
              <a:buNone/>
            </a:pPr>
            <a:r>
              <a:rPr lang="ko-KR" altLang="en-US" sz="4400" dirty="0" smtClean="0">
                <a:solidFill>
                  <a:srgbClr val="FFFF00"/>
                </a:solidFill>
              </a:rPr>
              <a:t>제</a:t>
            </a:r>
            <a:r>
              <a:rPr lang="en-US" altLang="ko-KR" sz="4400" dirty="0" smtClean="0">
                <a:solidFill>
                  <a:srgbClr val="FFFF00"/>
                </a:solidFill>
              </a:rPr>
              <a:t>1</a:t>
            </a:r>
            <a:r>
              <a:rPr lang="ko-KR" altLang="en-US" sz="4400" dirty="0" smtClean="0">
                <a:solidFill>
                  <a:srgbClr val="FFFF00"/>
                </a:solidFill>
              </a:rPr>
              <a:t>절 </a:t>
            </a:r>
            <a:r>
              <a:rPr lang="ko-KR" altLang="en-US" sz="4400" dirty="0" err="1" smtClean="0">
                <a:solidFill>
                  <a:srgbClr val="FFFF00"/>
                </a:solidFill>
              </a:rPr>
              <a:t>협박죄</a:t>
            </a:r>
            <a:endParaRPr lang="ko-KR" alt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378328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283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협박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①사람을 협박한 자는 </a:t>
            </a:r>
            <a:r>
              <a:rPr lang="en-US" altLang="ko-KR" sz="2800" dirty="0" smtClean="0"/>
              <a:t>3</a:t>
            </a:r>
            <a:r>
              <a:rPr lang="ko-KR" altLang="en-US" sz="2800" dirty="0" smtClean="0"/>
              <a:t>년 이하의 징역</a:t>
            </a:r>
            <a:r>
              <a:rPr lang="en-US" altLang="ko-KR" sz="2800" dirty="0" smtClean="0"/>
              <a:t>, 500</a:t>
            </a:r>
            <a:r>
              <a:rPr lang="ko-KR" altLang="en-US" sz="2800" dirty="0" smtClean="0"/>
              <a:t>만원 이하의 벌금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구류 또는 과료에 처한다</a:t>
            </a:r>
            <a:r>
              <a:rPr lang="en-US" altLang="ko-KR" sz="2800" dirty="0" smtClean="0"/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고의</a:t>
            </a:r>
            <a:r>
              <a:rPr lang="en-US" altLang="ko-KR" sz="2800" dirty="0" smtClean="0"/>
              <a:t>, </a:t>
            </a:r>
            <a:r>
              <a:rPr lang="ko-KR" altLang="en-US" sz="2800" dirty="0" err="1" smtClean="0"/>
              <a:t>반의사불벌죄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보호법익</a:t>
            </a:r>
            <a:r>
              <a:rPr lang="en-US" altLang="ko-KR" sz="2800" dirty="0" smtClean="0"/>
              <a:t>: </a:t>
            </a:r>
            <a:r>
              <a:rPr lang="ko-KR" altLang="en-US" sz="2800" dirty="0" smtClean="0"/>
              <a:t>의사결정의 자유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객체</a:t>
            </a:r>
            <a:r>
              <a:rPr lang="en-US" altLang="ko-KR" sz="2800" dirty="0" smtClean="0"/>
              <a:t>: </a:t>
            </a:r>
            <a:r>
              <a:rPr lang="ko-KR" altLang="en-US" sz="2800" dirty="0" smtClean="0"/>
              <a:t>사람 </a:t>
            </a:r>
            <a:r>
              <a:rPr lang="en-US" altLang="ko-KR" sz="2800" dirty="0" smtClean="0"/>
              <a:t>cf. </a:t>
            </a:r>
            <a:r>
              <a:rPr lang="ko-KR" altLang="en-US" sz="2800" dirty="0" smtClean="0"/>
              <a:t>정신병자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영아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공포심 일으킬만한 정신능력 </a:t>
            </a:r>
            <a:r>
              <a:rPr lang="en-US" altLang="ko-KR" sz="2800" dirty="0" smtClean="0"/>
              <a:t>X)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협박</a:t>
            </a:r>
            <a:r>
              <a:rPr lang="en-US" altLang="ko-KR" sz="2800" dirty="0" smtClean="0"/>
              <a:t>: </a:t>
            </a:r>
            <a:r>
              <a:rPr lang="ko-KR" altLang="en-US" sz="2800" dirty="0" smtClean="0">
                <a:solidFill>
                  <a:srgbClr val="FFFF00"/>
                </a:solidFill>
              </a:rPr>
              <a:t>해악을</a:t>
            </a:r>
            <a:r>
              <a:rPr lang="ko-KR" altLang="en-US" sz="2800" dirty="0" smtClean="0"/>
              <a:t> </a:t>
            </a:r>
            <a:r>
              <a:rPr lang="ko-KR" altLang="en-US" sz="2800" dirty="0" smtClean="0">
                <a:solidFill>
                  <a:srgbClr val="FFFF00"/>
                </a:solidFill>
              </a:rPr>
              <a:t>고지</a:t>
            </a:r>
            <a:r>
              <a:rPr lang="ko-KR" altLang="en-US" sz="2800" dirty="0" smtClean="0"/>
              <a:t>하여 상대방에게 공포심을 일으키는 것</a:t>
            </a:r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419125399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경고와 협박의 구별</a:t>
            </a:r>
            <a:endParaRPr lang="en-US" altLang="ko-KR" sz="44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[1] </a:t>
            </a:r>
            <a:r>
              <a:rPr lang="ko-KR" altLang="en-US" sz="2800" dirty="0" smtClean="0"/>
              <a:t>해악에는 인위적인 것뿐만 아니라 천재지변 또는 신력이나 길흉화복에 관한 것도 포함</a:t>
            </a:r>
            <a:r>
              <a:rPr lang="en-US" altLang="ko-KR" sz="2800" dirty="0" smtClean="0"/>
              <a:t>. </a:t>
            </a:r>
            <a:r>
              <a:rPr lang="ko-KR" altLang="en-US" sz="2800" dirty="0" smtClean="0"/>
              <a:t>다만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이를 </a:t>
            </a:r>
            <a:r>
              <a:rPr lang="ko-KR" altLang="en-US" sz="2800" dirty="0" smtClean="0">
                <a:solidFill>
                  <a:srgbClr val="FF0000"/>
                </a:solidFill>
              </a:rPr>
              <a:t>믿게 하는 명시적 또는 묵시적 행위</a:t>
            </a:r>
            <a:r>
              <a:rPr lang="ko-KR" altLang="en-US" sz="2800" dirty="0" smtClean="0"/>
              <a:t>가 있어야 한다</a:t>
            </a:r>
            <a:r>
              <a:rPr lang="en-US" altLang="ko-KR" sz="2800" dirty="0" smtClean="0"/>
              <a:t>. </a:t>
            </a:r>
            <a:r>
              <a:rPr lang="ko-KR" altLang="en-US" sz="2800" dirty="0" smtClean="0">
                <a:solidFill>
                  <a:srgbClr val="FFFF00"/>
                </a:solidFill>
              </a:rPr>
              <a:t>없으면 경고</a:t>
            </a:r>
            <a:endParaRPr lang="en-US" altLang="ko-KR" sz="2800" dirty="0" smtClean="0">
              <a:solidFill>
                <a:srgbClr val="FFFF00"/>
              </a:solidFill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[2] </a:t>
            </a:r>
            <a:r>
              <a:rPr lang="ko-KR" altLang="en-US" sz="2800" dirty="0" smtClean="0"/>
              <a:t>묘소에 있는 시아버지 목뼈가 왼쪽으로 돌아가 남편 사업이 망하고 자식이 병을 얻고 집도 경매에 넘어가니</a:t>
            </a:r>
            <a:r>
              <a:rPr lang="en-US" altLang="ko-KR" sz="2800" dirty="0" smtClean="0"/>
              <a:t>, </a:t>
            </a:r>
            <a:r>
              <a:rPr lang="ko-KR" altLang="en-US" sz="2800" dirty="0" err="1" smtClean="0"/>
              <a:t>조상천도제를</a:t>
            </a:r>
            <a:r>
              <a:rPr lang="ko-KR" altLang="en-US" sz="2800" dirty="0" smtClean="0"/>
              <a:t> 지내야 한다고 하고 피해자로 부터 </a:t>
            </a:r>
            <a:r>
              <a:rPr lang="en-US" altLang="ko-KR" sz="2800" dirty="0" smtClean="0">
                <a:solidFill>
                  <a:srgbClr val="FF0000"/>
                </a:solidFill>
              </a:rPr>
              <a:t>835,000</a:t>
            </a:r>
            <a:r>
              <a:rPr lang="ko-KR" altLang="en-US" sz="2800" dirty="0" smtClean="0">
                <a:solidFill>
                  <a:srgbClr val="FF0000"/>
                </a:solidFill>
              </a:rPr>
              <a:t>원을 송금 받은</a:t>
            </a:r>
            <a:r>
              <a:rPr lang="ko-KR" altLang="en-US" sz="2800" dirty="0" smtClean="0"/>
              <a:t> </a:t>
            </a:r>
            <a:r>
              <a:rPr lang="ko-KR" altLang="en-US" sz="2800" dirty="0" smtClean="0">
                <a:solidFill>
                  <a:srgbClr val="FF0000"/>
                </a:solidFill>
              </a:rPr>
              <a:t>행위</a:t>
            </a:r>
            <a:r>
              <a:rPr lang="ko-KR" altLang="en-US" sz="2800" dirty="0" smtClean="0"/>
              <a:t>는 공갈죄에 있어서 협박에 해당한다</a:t>
            </a:r>
            <a:r>
              <a:rPr lang="en-US" altLang="ko-KR" sz="2800" dirty="0" smtClean="0"/>
              <a:t>. </a:t>
            </a:r>
            <a:r>
              <a:rPr lang="ko-KR" altLang="en-US" sz="2800" dirty="0" smtClean="0">
                <a:solidFill>
                  <a:srgbClr val="FFFF00"/>
                </a:solidFill>
              </a:rPr>
              <a:t>협박</a:t>
            </a:r>
            <a:endParaRPr lang="en-US" altLang="ko-KR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451312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경고와 협박의 구별</a:t>
            </a:r>
            <a:endParaRPr lang="en-US" altLang="ko-KR" sz="44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[3] </a:t>
            </a:r>
            <a:r>
              <a:rPr lang="ko-KR" altLang="en-US" sz="2800" dirty="0" smtClean="0"/>
              <a:t>채권추심 회사의 지사장이 회사로부터 자신의 횡령행위에 대한 민형사상 책임을 </a:t>
            </a:r>
            <a:r>
              <a:rPr lang="ko-KR" altLang="en-US" sz="2800" dirty="0" err="1" smtClean="0"/>
              <a:t>추궁당할</a:t>
            </a:r>
            <a:r>
              <a:rPr lang="ko-KR" altLang="en-US" sz="2800" dirty="0" smtClean="0"/>
              <a:t> 지경에 이르자 이를 모면하기 위하여 회사 본사에 경영지원본부장 및 상무이사에게  </a:t>
            </a:r>
            <a:r>
              <a:rPr lang="en-US" altLang="ko-KR" sz="2800" dirty="0" smtClean="0"/>
              <a:t>‘</a:t>
            </a:r>
            <a:r>
              <a:rPr lang="ko-KR" altLang="en-US" sz="2800" dirty="0" smtClean="0"/>
              <a:t>회사의 내부비리 등을 금융감독원 등 관계기관에 고발하겠다</a:t>
            </a:r>
            <a:r>
              <a:rPr lang="en-US" altLang="ko-KR" sz="2800" dirty="0" smtClean="0"/>
              <a:t>＇</a:t>
            </a:r>
            <a:r>
              <a:rPr lang="ko-KR" altLang="en-US" sz="2800" dirty="0" smtClean="0"/>
              <a:t>는 취지의 </a:t>
            </a:r>
            <a:r>
              <a:rPr lang="ko-KR" altLang="en-US" sz="2800" dirty="0" smtClean="0">
                <a:solidFill>
                  <a:srgbClr val="FF0000"/>
                </a:solidFill>
              </a:rPr>
              <a:t>서면발송</a:t>
            </a:r>
            <a:r>
              <a:rPr lang="ko-KR" altLang="en-US" sz="2800" dirty="0" smtClean="0"/>
              <a:t>과 </a:t>
            </a:r>
            <a:r>
              <a:rPr lang="ko-KR" altLang="en-US" sz="2800" dirty="0" smtClean="0">
                <a:solidFill>
                  <a:srgbClr val="FF0000"/>
                </a:solidFill>
              </a:rPr>
              <a:t>전화통화</a:t>
            </a:r>
            <a:r>
              <a:rPr lang="ko-KR" altLang="en-US" sz="2800" dirty="0" smtClean="0"/>
              <a:t>를 한 경우</a:t>
            </a:r>
            <a:r>
              <a:rPr lang="en-US" altLang="ko-KR" sz="2800" dirty="0" smtClean="0"/>
              <a:t>. </a:t>
            </a:r>
            <a:r>
              <a:rPr lang="ko-KR" altLang="en-US" sz="2800" dirty="0" smtClean="0">
                <a:solidFill>
                  <a:srgbClr val="FFFF00"/>
                </a:solidFill>
              </a:rPr>
              <a:t>협박</a:t>
            </a:r>
            <a:endParaRPr lang="en-US" altLang="ko-KR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55795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협박이 아닌 경우</a:t>
            </a:r>
            <a:endParaRPr lang="en-US" altLang="ko-KR" sz="44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[1] “</a:t>
            </a:r>
            <a:r>
              <a:rPr lang="ko-KR" altLang="en-US" sz="2800" dirty="0" smtClean="0"/>
              <a:t>사람을 사서 쥐도 새도 모르게 파묻어버리겠다</a:t>
            </a:r>
            <a:r>
              <a:rPr lang="en-US" altLang="ko-KR" sz="2800" dirty="0" smtClean="0"/>
              <a:t>. </a:t>
            </a:r>
            <a:r>
              <a:rPr lang="ko-KR" altLang="en-US" sz="2800" dirty="0" smtClean="0"/>
              <a:t>너까지 것 쉽게 죽일 수 있다</a:t>
            </a:r>
            <a:r>
              <a:rPr lang="en-US" altLang="ko-KR" sz="2800" dirty="0" smtClean="0"/>
              <a:t>”</a:t>
            </a:r>
            <a:r>
              <a:rPr lang="ko-KR" altLang="en-US" sz="2800" dirty="0" smtClean="0"/>
              <a:t>라고 한 말에 대하여 이는 언성을 높이면서 말다툼으로 흥분한 나머지 단순히 감정적인 욕설 내지 분노 표시에 불과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[2] “</a:t>
            </a:r>
            <a:r>
              <a:rPr lang="ko-KR" altLang="en-US" sz="2800" dirty="0" smtClean="0"/>
              <a:t>입을 찢어 버릴라</a:t>
            </a:r>
            <a:r>
              <a:rPr lang="en-US" altLang="ko-KR" sz="2800" dirty="0" smtClean="0"/>
              <a:t>”(</a:t>
            </a:r>
            <a:r>
              <a:rPr lang="ko-KR" altLang="en-US" sz="2800" dirty="0" smtClean="0"/>
              <a:t>단순 언쟁</a:t>
            </a:r>
            <a:r>
              <a:rPr lang="en-US" altLang="ko-KR" sz="28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[3] “</a:t>
            </a:r>
            <a:r>
              <a:rPr lang="ko-KR" altLang="en-US" sz="2800" dirty="0" smtClean="0"/>
              <a:t>두고 보자</a:t>
            </a:r>
            <a:r>
              <a:rPr lang="en-US" altLang="ko-KR" sz="2800" dirty="0" smtClean="0"/>
              <a:t>”(</a:t>
            </a:r>
            <a:r>
              <a:rPr lang="ko-KR" altLang="en-US" sz="2800" dirty="0" smtClean="0"/>
              <a:t>통장 선출 사건</a:t>
            </a:r>
            <a:r>
              <a:rPr lang="en-US" altLang="ko-KR" sz="28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[4] “</a:t>
            </a:r>
            <a:r>
              <a:rPr lang="ko-KR" altLang="en-US" sz="2800" dirty="0" smtClean="0"/>
              <a:t>수박이 없어지면 네 책임</a:t>
            </a:r>
            <a:r>
              <a:rPr lang="en-US" altLang="ko-KR" sz="2800" dirty="0" smtClean="0"/>
              <a:t>”</a:t>
            </a:r>
            <a:r>
              <a:rPr lang="en-US" altLang="ko-KR" sz="2800" dirty="0" smtClean="0">
                <a:solidFill>
                  <a:srgbClr val="FFFF00"/>
                </a:solidFill>
              </a:rPr>
              <a:t>(</a:t>
            </a:r>
            <a:r>
              <a:rPr lang="ko-KR" altLang="en-US" sz="2800" dirty="0" smtClean="0">
                <a:solidFill>
                  <a:srgbClr val="FFFF00"/>
                </a:solidFill>
              </a:rPr>
              <a:t>훈계</a:t>
            </a:r>
            <a:r>
              <a:rPr lang="en-US" altLang="ko-KR" sz="2800" dirty="0">
                <a:solidFill>
                  <a:srgbClr val="FFFF00"/>
                </a:solidFill>
              </a:rPr>
              <a:t>)</a:t>
            </a:r>
            <a:r>
              <a:rPr lang="en-US" altLang="ko-KR" sz="2800" dirty="0" smtClean="0"/>
              <a:t> </a:t>
            </a:r>
            <a:r>
              <a:rPr lang="ko-KR" altLang="en-US" sz="2800" dirty="0" smtClean="0"/>
              <a:t>→ 음독자살</a:t>
            </a:r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751866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284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특수협박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단체 또는 다중의 위력을 보이거나 </a:t>
            </a:r>
            <a:r>
              <a:rPr lang="ko-KR" altLang="en-US" sz="2800" dirty="0" smtClean="0">
                <a:solidFill>
                  <a:srgbClr val="FFFF00"/>
                </a:solidFill>
              </a:rPr>
              <a:t>위험한</a:t>
            </a:r>
            <a:r>
              <a:rPr lang="ko-KR" altLang="en-US" sz="2800" dirty="0" smtClean="0"/>
              <a:t> </a:t>
            </a:r>
            <a:r>
              <a:rPr lang="ko-KR" altLang="en-US" sz="2800" dirty="0" smtClean="0">
                <a:solidFill>
                  <a:srgbClr val="FFFF00"/>
                </a:solidFill>
              </a:rPr>
              <a:t>물건</a:t>
            </a:r>
            <a:r>
              <a:rPr lang="ko-KR" altLang="en-US" sz="2800" dirty="0" smtClean="0"/>
              <a:t>을 휴대하여 전조 제</a:t>
            </a:r>
            <a:r>
              <a:rPr lang="en-US" altLang="ko-KR" sz="2800" dirty="0" smtClean="0"/>
              <a:t>1</a:t>
            </a:r>
            <a:r>
              <a:rPr lang="ko-KR" altLang="en-US" sz="2800" dirty="0" smtClean="0"/>
              <a:t>항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제</a:t>
            </a:r>
            <a:r>
              <a:rPr lang="en-US" altLang="ko-KR" sz="2800" dirty="0" smtClean="0"/>
              <a:t>2</a:t>
            </a:r>
            <a:r>
              <a:rPr lang="ko-KR" altLang="en-US" sz="2800" dirty="0" smtClean="0"/>
              <a:t>항의 죄를 범한 때에는 </a:t>
            </a:r>
            <a:r>
              <a:rPr lang="en-US" altLang="ko-KR" sz="2800" dirty="0" smtClean="0"/>
              <a:t>7</a:t>
            </a:r>
            <a:r>
              <a:rPr lang="ko-KR" altLang="en-US" sz="2800" dirty="0" smtClean="0"/>
              <a:t>년 이하의 징역 또는 </a:t>
            </a:r>
            <a:r>
              <a:rPr lang="en-US" altLang="ko-KR" sz="2800" dirty="0" smtClean="0"/>
              <a:t>1</a:t>
            </a:r>
            <a:r>
              <a:rPr lang="ko-KR" altLang="en-US" sz="2800" dirty="0" err="1" smtClean="0"/>
              <a:t>천만원</a:t>
            </a:r>
            <a:r>
              <a:rPr lang="ko-KR" altLang="en-US" sz="2800" dirty="0" smtClean="0"/>
              <a:t> 이하의 벌금에 처한다</a:t>
            </a:r>
            <a:r>
              <a:rPr lang="en-US" altLang="ko-KR" sz="2800" dirty="0" smtClean="0"/>
              <a:t>.</a:t>
            </a:r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169675249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59099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200000"/>
              </a:lnSpc>
              <a:buNone/>
            </a:pPr>
            <a:endParaRPr lang="en-US" altLang="ko-KR" sz="4400" dirty="0" smtClean="0">
              <a:solidFill>
                <a:srgbClr val="FFFF00"/>
              </a:solidFill>
            </a:endParaRPr>
          </a:p>
          <a:p>
            <a:pPr marL="0" indent="0" algn="ctr">
              <a:lnSpc>
                <a:spcPct val="200000"/>
              </a:lnSpc>
              <a:buNone/>
            </a:pPr>
            <a:r>
              <a:rPr lang="ko-KR" altLang="en-US" sz="4400" dirty="0" smtClean="0">
                <a:solidFill>
                  <a:srgbClr val="FFFF00"/>
                </a:solidFill>
              </a:rPr>
              <a:t>제</a:t>
            </a:r>
            <a:r>
              <a:rPr lang="en-US" altLang="ko-KR" sz="4400" dirty="0" smtClean="0">
                <a:solidFill>
                  <a:srgbClr val="FFFF00"/>
                </a:solidFill>
              </a:rPr>
              <a:t>2</a:t>
            </a:r>
            <a:r>
              <a:rPr lang="ko-KR" altLang="en-US" sz="4400" dirty="0" smtClean="0">
                <a:solidFill>
                  <a:srgbClr val="FFFF00"/>
                </a:solidFill>
              </a:rPr>
              <a:t>절 강요의 죄</a:t>
            </a:r>
            <a:endParaRPr lang="ko-KR" alt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843778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324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강요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① 폭행 또는 협박으로 사람의 권리행사를 방해하거나 의무 없는 일을 하게 한 자는 </a:t>
            </a:r>
            <a:r>
              <a:rPr lang="en-US" altLang="ko-KR" sz="2800" dirty="0" smtClean="0"/>
              <a:t>5</a:t>
            </a:r>
            <a:r>
              <a:rPr lang="ko-KR" altLang="en-US" sz="2800" dirty="0" smtClean="0"/>
              <a:t>년 이하의 징역 또는 </a:t>
            </a:r>
            <a:r>
              <a:rPr lang="en-US" altLang="ko-KR" sz="2800" dirty="0" smtClean="0"/>
              <a:t>3</a:t>
            </a:r>
            <a:r>
              <a:rPr lang="ko-KR" altLang="en-US" sz="2800" dirty="0" err="1" smtClean="0"/>
              <a:t>천만원</a:t>
            </a:r>
            <a:r>
              <a:rPr lang="ko-KR" altLang="en-US" sz="2800" dirty="0" smtClean="0"/>
              <a:t> 이하의 벌금에 처한다</a:t>
            </a:r>
            <a:r>
              <a:rPr lang="en-US" altLang="ko-KR" sz="2800" dirty="0" smtClean="0"/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협박하여 </a:t>
            </a:r>
            <a:r>
              <a:rPr lang="ko-KR" altLang="en-US" sz="2800" dirty="0" smtClean="0">
                <a:solidFill>
                  <a:srgbClr val="FFFF00"/>
                </a:solidFill>
              </a:rPr>
              <a:t>법률상 의무 없는 </a:t>
            </a:r>
            <a:r>
              <a:rPr lang="ko-KR" altLang="en-US" sz="2800" dirty="0" smtClean="0"/>
              <a:t>진술서를 작성케 한 행위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상관이 부하에게 직무수행내역을 일지 형식으로 작성하여 보고하도록 한 행위는 정당한 명령이므로 이를 실행할 법률상 의무 有</a:t>
            </a:r>
            <a:endParaRPr lang="en-US" altLang="ko-KR" sz="2800" dirty="0" smtClean="0"/>
          </a:p>
        </p:txBody>
      </p:sp>
    </p:spTree>
    <p:extLst>
      <p:ext uri="{BB962C8B-B14F-4D97-AF65-F5344CB8AC3E}">
        <p14:creationId xmlns:p14="http://schemas.microsoft.com/office/powerpoint/2010/main" val="224116924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59099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200000"/>
              </a:lnSpc>
              <a:buNone/>
            </a:pPr>
            <a:endParaRPr lang="en-US" altLang="ko-KR" sz="4400" dirty="0" smtClean="0">
              <a:solidFill>
                <a:srgbClr val="FFFF00"/>
              </a:solidFill>
            </a:endParaRPr>
          </a:p>
          <a:p>
            <a:pPr marL="0" indent="0" algn="ctr">
              <a:lnSpc>
                <a:spcPct val="200000"/>
              </a:lnSpc>
              <a:buNone/>
            </a:pPr>
            <a:r>
              <a:rPr lang="ko-KR" altLang="en-US" sz="4400" dirty="0" smtClean="0">
                <a:solidFill>
                  <a:srgbClr val="FFFF00"/>
                </a:solidFill>
              </a:rPr>
              <a:t>제</a:t>
            </a:r>
            <a:r>
              <a:rPr lang="en-US" altLang="ko-KR" sz="4400" dirty="0">
                <a:solidFill>
                  <a:srgbClr val="FFFF00"/>
                </a:solidFill>
              </a:rPr>
              <a:t>3</a:t>
            </a:r>
            <a:r>
              <a:rPr lang="ko-KR" altLang="en-US" sz="4400" dirty="0" smtClean="0">
                <a:solidFill>
                  <a:srgbClr val="FFFF00"/>
                </a:solidFill>
              </a:rPr>
              <a:t>절 체포와 감금의 죄</a:t>
            </a:r>
            <a:endParaRPr lang="ko-KR" alt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000071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276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체포</a:t>
            </a:r>
            <a:r>
              <a:rPr lang="en-US" altLang="ko-KR" sz="4400" dirty="0" smtClean="0"/>
              <a:t>,</a:t>
            </a:r>
            <a:r>
              <a:rPr lang="ko-KR" altLang="en-US" sz="4400" dirty="0" smtClean="0"/>
              <a:t>감금</a:t>
            </a:r>
            <a:r>
              <a:rPr lang="en-US" altLang="ko-KR" sz="4400" dirty="0" smtClean="0"/>
              <a:t>,</a:t>
            </a:r>
            <a:r>
              <a:rPr lang="ko-KR" altLang="en-US" sz="4400" dirty="0" smtClean="0"/>
              <a:t>존속체포</a:t>
            </a:r>
            <a:r>
              <a:rPr lang="en-US" altLang="ko-KR" sz="4400" dirty="0" smtClean="0"/>
              <a:t>,</a:t>
            </a:r>
            <a:r>
              <a:rPr lang="ko-KR" altLang="en-US" sz="4400" dirty="0" smtClean="0"/>
              <a:t>존속감금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① 사람을 체포 또는 감금한 자는 </a:t>
            </a:r>
            <a:r>
              <a:rPr lang="en-US" altLang="ko-KR" sz="2800" dirty="0" smtClean="0"/>
              <a:t>5</a:t>
            </a:r>
            <a:r>
              <a:rPr lang="ko-KR" altLang="en-US" sz="2800" dirty="0" smtClean="0"/>
              <a:t>년 이하의 징역 또는 </a:t>
            </a:r>
            <a:r>
              <a:rPr lang="en-US" altLang="ko-KR" sz="2800" dirty="0" smtClean="0"/>
              <a:t>700</a:t>
            </a:r>
            <a:r>
              <a:rPr lang="ko-KR" altLang="en-US" sz="2800" dirty="0" smtClean="0"/>
              <a:t>만원 이하의 벌금에 처한다</a:t>
            </a:r>
            <a:r>
              <a:rPr lang="en-US" altLang="ko-KR" sz="2800" dirty="0" smtClean="0"/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심리적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무형적 감금 포함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피해자의 하차 요구를 </a:t>
            </a:r>
            <a:r>
              <a:rPr lang="ko-KR" altLang="en-US" sz="2800" dirty="0" err="1" smtClean="0"/>
              <a:t>무시한채</a:t>
            </a:r>
            <a:r>
              <a:rPr lang="ko-KR" altLang="en-US" sz="2800" dirty="0" smtClean="0"/>
              <a:t> 당초 목적지가 아닌 다른 장소를 향하여 시속 약</a:t>
            </a:r>
            <a:r>
              <a:rPr lang="en-US" altLang="ko-KR" sz="2800" dirty="0" smtClean="0"/>
              <a:t>60km~70km</a:t>
            </a:r>
            <a:r>
              <a:rPr lang="ko-KR" altLang="en-US" sz="2800" dirty="0" smtClean="0"/>
              <a:t>의 속도로 진행하여 피해자를 차량에서 내리지 못하게 한 행위는 감금죄에 해당</a:t>
            </a:r>
            <a:endParaRPr lang="en-US" altLang="ko-KR" sz="2800" dirty="0" smtClean="0"/>
          </a:p>
        </p:txBody>
      </p:sp>
    </p:spTree>
    <p:extLst>
      <p:ext uri="{BB962C8B-B14F-4D97-AF65-F5344CB8AC3E}">
        <p14:creationId xmlns:p14="http://schemas.microsoft.com/office/powerpoint/2010/main" val="183355266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59099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200000"/>
              </a:lnSpc>
              <a:buNone/>
            </a:pPr>
            <a:endParaRPr lang="en-US" altLang="ko-KR" sz="4400" dirty="0" smtClean="0">
              <a:solidFill>
                <a:srgbClr val="FFFF00"/>
              </a:solidFill>
            </a:endParaRPr>
          </a:p>
          <a:p>
            <a:pPr marL="0" indent="0" algn="ctr">
              <a:lnSpc>
                <a:spcPct val="200000"/>
              </a:lnSpc>
              <a:buNone/>
            </a:pPr>
            <a:r>
              <a:rPr lang="ko-KR" altLang="en-US" sz="4400" dirty="0" smtClean="0">
                <a:solidFill>
                  <a:srgbClr val="FFFF00"/>
                </a:solidFill>
              </a:rPr>
              <a:t>제</a:t>
            </a:r>
            <a:r>
              <a:rPr lang="en-US" altLang="ko-KR" sz="4400" dirty="0" smtClean="0">
                <a:solidFill>
                  <a:srgbClr val="FFFF00"/>
                </a:solidFill>
              </a:rPr>
              <a:t>4</a:t>
            </a:r>
            <a:r>
              <a:rPr lang="ko-KR" altLang="en-US" sz="4400" dirty="0" smtClean="0">
                <a:solidFill>
                  <a:srgbClr val="FFFF00"/>
                </a:solidFill>
              </a:rPr>
              <a:t>절 약취</a:t>
            </a:r>
            <a:r>
              <a:rPr lang="en-US" altLang="ko-KR" sz="4400" dirty="0" smtClean="0">
                <a:solidFill>
                  <a:srgbClr val="FFFF00"/>
                </a:solidFill>
              </a:rPr>
              <a:t>· </a:t>
            </a:r>
            <a:r>
              <a:rPr lang="ko-KR" altLang="en-US" sz="4400" dirty="0" smtClean="0">
                <a:solidFill>
                  <a:srgbClr val="FFFF00"/>
                </a:solidFill>
              </a:rPr>
              <a:t>유인 및 인신매매의 죄</a:t>
            </a:r>
            <a:endParaRPr lang="ko-KR" alt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210040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/>
              <a:t>제</a:t>
            </a:r>
            <a:r>
              <a:rPr lang="en-US" altLang="ko-KR" sz="4400" dirty="0" smtClean="0"/>
              <a:t>287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미성년자의 약취</a:t>
            </a:r>
            <a:r>
              <a:rPr lang="en-US" altLang="ko-KR" sz="4400" dirty="0" smtClean="0"/>
              <a:t>, </a:t>
            </a:r>
            <a:r>
              <a:rPr lang="ko-KR" altLang="en-US" sz="4400" dirty="0" smtClean="0"/>
              <a:t>유인</a:t>
            </a:r>
            <a:r>
              <a:rPr lang="en-US" altLang="ko-KR" sz="4400" dirty="0" smtClean="0"/>
              <a:t>)</a:t>
            </a:r>
            <a:endParaRPr lang="en-US" altLang="ko-KR" sz="44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미성년자를 약취 또는 유인한 사람은 </a:t>
            </a:r>
            <a:r>
              <a:rPr lang="en-US" altLang="ko-KR" sz="2800" dirty="0" smtClean="0"/>
              <a:t>10</a:t>
            </a:r>
            <a:r>
              <a:rPr lang="ko-KR" altLang="en-US" sz="2800" dirty="0" smtClean="0"/>
              <a:t>년 이하의 징역에 처한다</a:t>
            </a:r>
            <a:r>
              <a:rPr lang="en-US" altLang="ko-KR" sz="2800" dirty="0" smtClean="0"/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약취 </a:t>
            </a:r>
            <a:r>
              <a:rPr lang="en-US" altLang="ko-KR" sz="2800" dirty="0" smtClean="0"/>
              <a:t>-</a:t>
            </a:r>
            <a:r>
              <a:rPr lang="ko-KR" altLang="en-US" sz="2800" dirty="0" smtClean="0"/>
              <a:t> </a:t>
            </a:r>
            <a:r>
              <a:rPr lang="ko-KR" altLang="en-US" sz="2800" dirty="0" smtClean="0">
                <a:solidFill>
                  <a:srgbClr val="FFFF00"/>
                </a:solidFill>
              </a:rPr>
              <a:t>폭행</a:t>
            </a:r>
            <a:r>
              <a:rPr lang="en-US" altLang="ko-KR" sz="2800" dirty="0" smtClean="0">
                <a:solidFill>
                  <a:srgbClr val="FFFF00"/>
                </a:solidFill>
              </a:rPr>
              <a:t>, </a:t>
            </a:r>
            <a:r>
              <a:rPr lang="ko-KR" altLang="en-US" sz="2800" dirty="0" smtClean="0">
                <a:solidFill>
                  <a:srgbClr val="FFFF00"/>
                </a:solidFill>
              </a:rPr>
              <a:t>협박 또는 사실상의 힘</a:t>
            </a:r>
            <a:r>
              <a:rPr lang="ko-KR" altLang="en-US" sz="2800" dirty="0" smtClean="0"/>
              <a:t>을 수단으로 사용하여 피해자를 그 의사에 반하여 자유로운 생활관계</a:t>
            </a:r>
            <a:r>
              <a:rPr lang="ko-KR" altLang="en-US" sz="2800" dirty="0"/>
              <a:t> 또는 </a:t>
            </a:r>
            <a:r>
              <a:rPr lang="ko-KR" altLang="en-US" sz="2800" dirty="0" smtClean="0"/>
              <a:t>보호관계로부터 이탈시켜 자기 또는 제</a:t>
            </a:r>
            <a:r>
              <a:rPr lang="en-US" altLang="ko-KR" sz="2800" dirty="0" smtClean="0"/>
              <a:t>3</a:t>
            </a:r>
            <a:r>
              <a:rPr lang="ko-KR" altLang="en-US" sz="2800" dirty="0" smtClean="0"/>
              <a:t>자의 사실상 지배하에 옮기는 행위</a:t>
            </a:r>
            <a:r>
              <a:rPr lang="en-US" altLang="ko-KR" sz="2800" dirty="0" smtClean="0"/>
              <a:t> 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ex) “</a:t>
            </a:r>
            <a:r>
              <a:rPr lang="ko-KR" altLang="en-US" sz="2800" dirty="0" smtClean="0"/>
              <a:t>우리 집에 같이 자러 가자</a:t>
            </a:r>
            <a:r>
              <a:rPr lang="en-US" altLang="ko-KR" sz="2800" dirty="0" smtClean="0"/>
              <a:t>”</a:t>
            </a:r>
            <a:r>
              <a:rPr lang="ko-KR" altLang="en-US" sz="2800" dirty="0" smtClean="0"/>
              <a:t>고 하면서 소매를 </a:t>
            </a:r>
            <a:r>
              <a:rPr lang="ko-KR" altLang="en-US" sz="2800" dirty="0" err="1" smtClean="0"/>
              <a:t>잡아끈</a:t>
            </a:r>
            <a:r>
              <a:rPr lang="ko-KR" altLang="en-US" sz="2800" dirty="0" smtClean="0"/>
              <a:t> 행위</a:t>
            </a:r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230508461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/>
              <a:t>제</a:t>
            </a:r>
            <a:r>
              <a:rPr lang="en-US" altLang="ko-KR" sz="4400" dirty="0" smtClean="0"/>
              <a:t>287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미성년자의 약취</a:t>
            </a:r>
            <a:r>
              <a:rPr lang="en-US" altLang="ko-KR" sz="4400" dirty="0" smtClean="0"/>
              <a:t>, </a:t>
            </a:r>
            <a:r>
              <a:rPr lang="ko-KR" altLang="en-US" sz="4400" dirty="0" smtClean="0"/>
              <a:t>유인</a:t>
            </a:r>
            <a:r>
              <a:rPr lang="en-US" altLang="ko-KR" sz="4400" dirty="0" smtClean="0"/>
              <a:t>)</a:t>
            </a:r>
            <a:endParaRPr lang="en-US" altLang="ko-KR" sz="44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미성년자를 약취 또는 유인한 사람은 </a:t>
            </a:r>
            <a:r>
              <a:rPr lang="en-US" altLang="ko-KR" sz="2800" dirty="0" smtClean="0"/>
              <a:t>10</a:t>
            </a:r>
            <a:r>
              <a:rPr lang="ko-KR" altLang="en-US" sz="2800" dirty="0" smtClean="0"/>
              <a:t>년 이하의 징역에 처한다</a:t>
            </a:r>
            <a:r>
              <a:rPr lang="en-US" altLang="ko-KR" sz="2800" dirty="0" smtClean="0"/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유인 </a:t>
            </a:r>
            <a:r>
              <a:rPr lang="en-US" altLang="ko-KR" sz="2800" dirty="0" smtClean="0"/>
              <a:t>– </a:t>
            </a:r>
            <a:r>
              <a:rPr lang="ko-KR" altLang="en-US" sz="2800" dirty="0" smtClean="0">
                <a:solidFill>
                  <a:srgbClr val="FFFF00"/>
                </a:solidFill>
              </a:rPr>
              <a:t>기망 또는 유혹</a:t>
            </a:r>
            <a:r>
              <a:rPr lang="ko-KR" altLang="en-US" sz="2800" dirty="0" smtClean="0"/>
              <a:t>을 수단으로 사람을 꾀어 그 </a:t>
            </a:r>
            <a:r>
              <a:rPr lang="ko-KR" altLang="en-US" sz="2800" dirty="0" smtClean="0">
                <a:solidFill>
                  <a:srgbClr val="FFFF00"/>
                </a:solidFill>
              </a:rPr>
              <a:t>하자 있는 의사</a:t>
            </a:r>
            <a:r>
              <a:rPr lang="ko-KR" altLang="en-US" sz="2800" dirty="0" smtClean="0"/>
              <a:t>에 따라 그 사람을 자유로운 생활관계 또는 보호관계를 이탈시켜 자기 또는 제</a:t>
            </a:r>
            <a:r>
              <a:rPr lang="en-US" altLang="ko-KR" sz="2800" dirty="0" smtClean="0"/>
              <a:t>3</a:t>
            </a:r>
            <a:r>
              <a:rPr lang="ko-KR" altLang="en-US" sz="2800" dirty="0" smtClean="0"/>
              <a:t>자의 사실적 지배 아래로 옮기는 것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ex) </a:t>
            </a:r>
            <a:r>
              <a:rPr lang="ko-KR" altLang="en-US" sz="2800" dirty="0" smtClean="0"/>
              <a:t>감언이설로써 상대방을 현혹시키거나 허위의 사실로 상대방을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착오에 빠뜨리는 것</a:t>
            </a:r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14946345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/>
              <a:t>★ </a:t>
            </a:r>
            <a:r>
              <a:rPr lang="ko-KR" altLang="en-US" sz="2800" dirty="0" smtClean="0"/>
              <a:t>인정 사례 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외조부가 맡아서 양육해 오던 미성년의 子를 그의 의사에 반하여 사실상 자신의 지배하에 옮긴 친권자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/>
              <a:t>★ </a:t>
            </a:r>
            <a:r>
              <a:rPr lang="ko-KR" altLang="en-US" sz="2800" dirty="0" smtClean="0"/>
              <a:t>부정 </a:t>
            </a:r>
            <a:r>
              <a:rPr lang="ko-KR" altLang="en-US" sz="2800" dirty="0"/>
              <a:t>사례 </a:t>
            </a:r>
            <a:endParaRPr lang="en-US" altLang="ko-KR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베트남 국적 여성인 피고인이 남편의 의사에 반하여 생후 약</a:t>
            </a:r>
            <a:r>
              <a:rPr lang="en-US" altLang="ko-KR" sz="2800" dirty="0" smtClean="0"/>
              <a:t>13</a:t>
            </a:r>
            <a:r>
              <a:rPr lang="ko-KR" altLang="en-US" sz="2800" dirty="0" err="1" smtClean="0"/>
              <a:t>개월된</a:t>
            </a:r>
            <a:r>
              <a:rPr lang="ko-KR" altLang="en-US" sz="2800" dirty="0" smtClean="0"/>
              <a:t> 아들을 주거지에서 데리고 나와 베트남에 입국한 사건에서 이는 아들을 보호</a:t>
            </a:r>
            <a:r>
              <a:rPr lang="en-US" altLang="ko-KR" sz="2800" dirty="0" smtClean="0"/>
              <a:t>· </a:t>
            </a:r>
            <a:r>
              <a:rPr lang="ko-KR" altLang="en-US" sz="2800" dirty="0" smtClean="0"/>
              <a:t>양육을 계속 유지한 행위에 해당</a:t>
            </a:r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194481364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/>
              <a:t>제</a:t>
            </a:r>
            <a:r>
              <a:rPr lang="en-US" altLang="ko-KR" sz="4400" dirty="0" smtClean="0"/>
              <a:t>289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인신매매</a:t>
            </a:r>
            <a:r>
              <a:rPr lang="en-US" altLang="ko-KR" sz="4400" dirty="0" smtClean="0"/>
              <a:t>)</a:t>
            </a:r>
            <a:endParaRPr lang="en-US" altLang="ko-KR" sz="44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① 사람을 매매한 사람은 </a:t>
            </a:r>
            <a:r>
              <a:rPr lang="en-US" altLang="ko-KR" sz="2800" dirty="0" smtClean="0"/>
              <a:t>7</a:t>
            </a:r>
            <a:r>
              <a:rPr lang="ko-KR" altLang="en-US" sz="2800" dirty="0" smtClean="0"/>
              <a:t>년 이하의 징역에 처한다</a:t>
            </a:r>
            <a:r>
              <a:rPr lang="en-US" altLang="ko-KR" sz="2800" dirty="0" smtClean="0"/>
              <a:t>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② 추행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간음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결혼 또는 영리를 목적으로 사람을 매매한 사람은 </a:t>
            </a:r>
            <a:r>
              <a:rPr lang="en-US" altLang="ko-KR" sz="2800" dirty="0" smtClean="0"/>
              <a:t>1</a:t>
            </a:r>
            <a:r>
              <a:rPr lang="ko-KR" altLang="en-US" sz="2800" dirty="0" smtClean="0"/>
              <a:t>년 이상 </a:t>
            </a:r>
            <a:r>
              <a:rPr lang="en-US" altLang="ko-KR" sz="2800" dirty="0" smtClean="0"/>
              <a:t>10</a:t>
            </a:r>
            <a:r>
              <a:rPr lang="ko-KR" altLang="en-US" sz="2800" dirty="0" smtClean="0"/>
              <a:t>년 이하의 징역에 처한다</a:t>
            </a:r>
            <a:r>
              <a:rPr lang="en-US" altLang="ko-KR" sz="2800" dirty="0" smtClean="0"/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③ 노동력 착취</a:t>
            </a:r>
            <a:r>
              <a:rPr lang="en-US" altLang="ko-KR" sz="2800" dirty="0" smtClean="0"/>
              <a:t>, </a:t>
            </a:r>
            <a:r>
              <a:rPr lang="ko-KR" altLang="en-US" sz="2800" dirty="0" err="1" smtClean="0"/>
              <a:t>성매매와</a:t>
            </a:r>
            <a:r>
              <a:rPr lang="ko-KR" altLang="en-US" sz="2800" dirty="0" smtClean="0"/>
              <a:t> 성적 착취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장기적출을 목적으로 사람을 매매한 자는 </a:t>
            </a:r>
            <a:r>
              <a:rPr lang="en-US" altLang="ko-KR" sz="2800" dirty="0" smtClean="0"/>
              <a:t>2</a:t>
            </a:r>
            <a:r>
              <a:rPr lang="ko-KR" altLang="en-US" sz="2800" dirty="0" smtClean="0"/>
              <a:t>년 이상 </a:t>
            </a:r>
            <a:r>
              <a:rPr lang="en-US" altLang="ko-KR" sz="2800" dirty="0" smtClean="0"/>
              <a:t>15</a:t>
            </a:r>
            <a:r>
              <a:rPr lang="ko-KR" altLang="en-US" sz="2800" dirty="0" smtClean="0"/>
              <a:t>년 이하의 징역에 처한다</a:t>
            </a:r>
            <a:r>
              <a:rPr lang="en-US" altLang="ko-KR" sz="2800" dirty="0" smtClean="0"/>
              <a:t>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④ 국외에 이송할 목적으로 사람을 매매하거나 매매된 사람을 국외로 이송한 사람도 제</a:t>
            </a:r>
            <a:r>
              <a:rPr lang="en-US" altLang="ko-KR" sz="2800" dirty="0" smtClean="0"/>
              <a:t>3</a:t>
            </a:r>
            <a:r>
              <a:rPr lang="ko-KR" altLang="en-US" sz="2800" dirty="0" smtClean="0"/>
              <a:t>항과 동일한 형으로 처벌한다</a:t>
            </a:r>
            <a:r>
              <a:rPr lang="en-US" altLang="ko-KR" sz="2800" dirty="0" smtClean="0"/>
              <a:t>. </a:t>
            </a:r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317251824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59099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200000"/>
              </a:lnSpc>
              <a:buNone/>
            </a:pPr>
            <a:endParaRPr lang="en-US" altLang="ko-KR" sz="4400" dirty="0" smtClean="0">
              <a:solidFill>
                <a:srgbClr val="FFFF00"/>
              </a:solidFill>
            </a:endParaRPr>
          </a:p>
          <a:p>
            <a:pPr marL="0" indent="0" algn="ctr">
              <a:lnSpc>
                <a:spcPct val="200000"/>
              </a:lnSpc>
              <a:buNone/>
            </a:pPr>
            <a:r>
              <a:rPr lang="ko-KR" altLang="en-US" sz="4400" dirty="0" smtClean="0">
                <a:solidFill>
                  <a:srgbClr val="FFFF00"/>
                </a:solidFill>
              </a:rPr>
              <a:t>제</a:t>
            </a:r>
            <a:r>
              <a:rPr lang="en-US" altLang="ko-KR" sz="4400" dirty="0" smtClean="0">
                <a:solidFill>
                  <a:srgbClr val="FFFF00"/>
                </a:solidFill>
              </a:rPr>
              <a:t>5</a:t>
            </a:r>
            <a:r>
              <a:rPr lang="ko-KR" altLang="en-US" sz="4400" dirty="0" smtClean="0">
                <a:solidFill>
                  <a:srgbClr val="FFFF00"/>
                </a:solidFill>
              </a:rPr>
              <a:t>절 강간과 추행의 죄</a:t>
            </a:r>
            <a:endParaRPr lang="ko-KR" alt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6963974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/>
              <a:t>제</a:t>
            </a:r>
            <a:r>
              <a:rPr lang="en-US" altLang="ko-KR" sz="4400" dirty="0" smtClean="0"/>
              <a:t>297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강간</a:t>
            </a:r>
            <a:r>
              <a:rPr lang="en-US" altLang="ko-KR" sz="4400" dirty="0" smtClean="0"/>
              <a:t>)</a:t>
            </a:r>
            <a:endParaRPr lang="en-US" altLang="ko-KR" sz="44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폭행 또는 협박으로 사람을 강간한 자는 </a:t>
            </a:r>
            <a:r>
              <a:rPr lang="en-US" altLang="ko-KR" sz="2800" dirty="0" smtClean="0"/>
              <a:t>3</a:t>
            </a:r>
            <a:r>
              <a:rPr lang="ko-KR" altLang="en-US" sz="2800" dirty="0" smtClean="0"/>
              <a:t>년 이상의 유기징역에 처한다</a:t>
            </a:r>
            <a:r>
              <a:rPr lang="en-US" altLang="ko-KR" sz="2800" dirty="0" smtClean="0"/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주체 </a:t>
            </a:r>
            <a:r>
              <a:rPr lang="en-US" altLang="ko-KR" sz="2800" dirty="0" smtClean="0"/>
              <a:t>– </a:t>
            </a:r>
            <a:r>
              <a:rPr lang="ko-KR" altLang="en-US" sz="2800" dirty="0" smtClean="0"/>
              <a:t>사람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성적 능력의 유무를 불문</a:t>
            </a:r>
            <a:r>
              <a:rPr lang="en-US" altLang="ko-KR" sz="28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객체 </a:t>
            </a:r>
            <a:r>
              <a:rPr lang="en-US" altLang="ko-KR" sz="2800" dirty="0" smtClean="0"/>
              <a:t>– </a:t>
            </a:r>
            <a:r>
              <a:rPr lang="ko-KR" altLang="en-US" sz="2800" dirty="0" smtClean="0"/>
              <a:t>사람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성별</a:t>
            </a:r>
            <a:r>
              <a:rPr lang="en-US" altLang="ko-KR" sz="2800" dirty="0" smtClean="0"/>
              <a:t>· </a:t>
            </a:r>
            <a:r>
              <a:rPr lang="ko-KR" altLang="en-US" sz="2800" dirty="0" smtClean="0"/>
              <a:t>결혼유무</a:t>
            </a:r>
            <a:r>
              <a:rPr lang="en-US" altLang="ko-KR" sz="2800" dirty="0" smtClean="0"/>
              <a:t>· </a:t>
            </a:r>
            <a:r>
              <a:rPr lang="ko-KR" altLang="en-US" sz="2800" dirty="0" smtClean="0"/>
              <a:t>미성년 불문</a:t>
            </a:r>
            <a:r>
              <a:rPr lang="en-US" altLang="ko-KR" sz="28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 cf. 16</a:t>
            </a:r>
            <a:r>
              <a:rPr lang="ko-KR" altLang="en-US" sz="2800" dirty="0" smtClean="0"/>
              <a:t>세 미만인 자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부부간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법률혼</a:t>
            </a:r>
            <a:r>
              <a:rPr lang="en-US" altLang="ko-KR" sz="2800" dirty="0" smtClean="0"/>
              <a:t>) </a:t>
            </a:r>
            <a:r>
              <a:rPr lang="ko-KR" altLang="en-US" sz="2800" dirty="0" smtClean="0"/>
              <a:t>강간죄</a:t>
            </a:r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3451840929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/>
              <a:t>제</a:t>
            </a:r>
            <a:r>
              <a:rPr lang="en-US" altLang="ko-KR" sz="4400" dirty="0" smtClean="0"/>
              <a:t>297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강간</a:t>
            </a:r>
            <a:r>
              <a:rPr lang="en-US" altLang="ko-KR" sz="4400" dirty="0" smtClean="0"/>
              <a:t>)</a:t>
            </a:r>
            <a:endParaRPr lang="en-US" altLang="ko-KR" sz="44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>
                <a:solidFill>
                  <a:srgbClr val="FFFF00"/>
                </a:solidFill>
              </a:rPr>
              <a:t>폭행 또는 협박</a:t>
            </a:r>
            <a:r>
              <a:rPr lang="ko-KR" altLang="en-US" sz="2800" dirty="0" smtClean="0"/>
              <a:t>으로 사람을 강간한 자는 </a:t>
            </a:r>
            <a:r>
              <a:rPr lang="en-US" altLang="ko-KR" sz="2800" dirty="0" smtClean="0"/>
              <a:t>3</a:t>
            </a:r>
            <a:r>
              <a:rPr lang="ko-KR" altLang="en-US" sz="2800" dirty="0" smtClean="0"/>
              <a:t>년 이상의 유기징역에 처한다</a:t>
            </a:r>
            <a:r>
              <a:rPr lang="en-US" altLang="ko-KR" sz="2800" dirty="0" smtClean="0"/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마취제</a:t>
            </a:r>
            <a:r>
              <a:rPr lang="en-US" altLang="ko-KR" sz="2800" dirty="0" smtClean="0"/>
              <a:t>· </a:t>
            </a:r>
            <a:r>
              <a:rPr lang="ko-KR" altLang="en-US" sz="2800" dirty="0" smtClean="0"/>
              <a:t>수면제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폭력</a:t>
            </a:r>
            <a:r>
              <a:rPr lang="en-US" altLang="ko-KR" sz="2800" dirty="0"/>
              <a:t> </a:t>
            </a:r>
            <a:r>
              <a:rPr lang="ko-KR" altLang="en-US" sz="2800" dirty="0" smtClean="0"/>
              <a:t>등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</a:t>
            </a:r>
            <a:r>
              <a:rPr lang="en-US" altLang="ko-KR" sz="2800" dirty="0" smtClean="0"/>
              <a:t>‘</a:t>
            </a:r>
            <a:r>
              <a:rPr lang="ko-KR" altLang="en-US" sz="2800" dirty="0" smtClean="0"/>
              <a:t>협박</a:t>
            </a:r>
            <a:r>
              <a:rPr lang="en-US" altLang="ko-KR" sz="2800" dirty="0" smtClean="0"/>
              <a:t>’</a:t>
            </a:r>
            <a:r>
              <a:rPr lang="ko-KR" altLang="en-US" sz="2800" dirty="0" smtClean="0"/>
              <a:t>인정 </a:t>
            </a:r>
            <a:r>
              <a:rPr lang="en-US" altLang="ko-KR" sz="2800" dirty="0" smtClean="0"/>
              <a:t>- “</a:t>
            </a:r>
            <a:r>
              <a:rPr lang="ko-KR" altLang="en-US" sz="2800" dirty="0" smtClean="0"/>
              <a:t>옆 방에 내 친구들이 있다</a:t>
            </a:r>
            <a:r>
              <a:rPr lang="en-US" altLang="ko-KR" sz="2800" dirty="0" smtClean="0"/>
              <a:t>.”</a:t>
            </a:r>
          </a:p>
        </p:txBody>
      </p:sp>
    </p:spTree>
    <p:extLst>
      <p:ext uri="{BB962C8B-B14F-4D97-AF65-F5344CB8AC3E}">
        <p14:creationId xmlns:p14="http://schemas.microsoft.com/office/powerpoint/2010/main" val="2635958883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/>
              <a:t>제</a:t>
            </a:r>
            <a:r>
              <a:rPr lang="en-US" altLang="ko-KR" sz="4400" dirty="0" smtClean="0"/>
              <a:t>297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강간</a:t>
            </a:r>
            <a:r>
              <a:rPr lang="en-US" altLang="ko-KR" sz="4400" dirty="0" smtClean="0"/>
              <a:t>)</a:t>
            </a:r>
            <a:endParaRPr lang="en-US" altLang="ko-KR" sz="44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실행의 착수 시기 </a:t>
            </a:r>
            <a:r>
              <a:rPr lang="en-US" altLang="ko-KR" sz="2800" dirty="0" smtClean="0"/>
              <a:t>– </a:t>
            </a:r>
            <a:r>
              <a:rPr lang="ko-KR" altLang="en-US" sz="2800" dirty="0" smtClean="0"/>
              <a:t>폭행 또는 협박을 개시한 때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[1] </a:t>
            </a:r>
            <a:r>
              <a:rPr lang="ko-KR" altLang="en-US" sz="2800" dirty="0" smtClean="0"/>
              <a:t>방문을 부수고 들어갈 듯한 기세로 두드리고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침입을 시도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[2] </a:t>
            </a:r>
            <a:r>
              <a:rPr lang="ko-KR" altLang="en-US" sz="2800" dirty="0" smtClean="0"/>
              <a:t>주행 중인 차에서 </a:t>
            </a:r>
            <a:r>
              <a:rPr lang="ko-KR" altLang="en-US" sz="2800" dirty="0" err="1" smtClean="0"/>
              <a:t>탈출불가능하게</a:t>
            </a:r>
            <a:r>
              <a:rPr lang="ko-KR" altLang="en-US" sz="2800" dirty="0" smtClean="0"/>
              <a:t> 한 후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여관 앞까지 강제연행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[3] </a:t>
            </a:r>
            <a:r>
              <a:rPr lang="ko-KR" altLang="en-US" sz="2800" dirty="0" smtClean="0">
                <a:solidFill>
                  <a:srgbClr val="FFFF00"/>
                </a:solidFill>
              </a:rPr>
              <a:t>몰래 들어간 후</a:t>
            </a:r>
            <a:r>
              <a:rPr lang="en-US" altLang="ko-KR" sz="2800" dirty="0" smtClean="0">
                <a:solidFill>
                  <a:srgbClr val="FFFF00"/>
                </a:solidFill>
              </a:rPr>
              <a:t>, </a:t>
            </a:r>
            <a:r>
              <a:rPr lang="ko-KR" altLang="en-US" sz="2800" dirty="0" smtClean="0">
                <a:solidFill>
                  <a:srgbClr val="FFFF00"/>
                </a:solidFill>
              </a:rPr>
              <a:t>신체 부분을 만지면서 간음을 기도</a:t>
            </a:r>
            <a:r>
              <a:rPr lang="en-US" altLang="ko-KR" sz="2800" dirty="0">
                <a:solidFill>
                  <a:srgbClr val="FFFF00"/>
                </a:solidFill>
              </a:rPr>
              <a:t>X</a:t>
            </a:r>
            <a:r>
              <a:rPr lang="ko-KR" altLang="en-US" sz="2800" dirty="0" smtClean="0"/>
              <a:t> </a:t>
            </a:r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146562489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성폭력범죄처벌특례법상의 특수강간</a:t>
            </a:r>
            <a:endParaRPr lang="en-US" altLang="ko-KR" sz="44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[1] </a:t>
            </a:r>
            <a:r>
              <a:rPr lang="ko-KR" altLang="en-US" sz="2800" dirty="0" smtClean="0"/>
              <a:t>각자 마음에 드는 피해자들을 데리고 불과 </a:t>
            </a:r>
            <a:r>
              <a:rPr lang="en-US" altLang="ko-KR" sz="2800" dirty="0" smtClean="0"/>
              <a:t>100m </a:t>
            </a:r>
            <a:r>
              <a:rPr lang="ko-KR" altLang="en-US" sz="2800" dirty="0" smtClean="0"/>
              <a:t>이내의 거리에 있는 곳으로 흩어져 동시 또는 순차적으로 강간하였다면 시간적으로나 장소적으로 협동관계</a:t>
            </a:r>
            <a:r>
              <a:rPr lang="en-US" altLang="ko-KR" sz="2800" dirty="0" smtClean="0"/>
              <a:t>..(</a:t>
            </a:r>
            <a:r>
              <a:rPr lang="ko-KR" altLang="en-US" sz="2800" dirty="0" smtClean="0"/>
              <a:t>중략</a:t>
            </a:r>
            <a:r>
              <a:rPr lang="en-US" altLang="ko-KR" sz="2800" dirty="0" smtClean="0"/>
              <a:t>).. </a:t>
            </a:r>
            <a:r>
              <a:rPr lang="ko-KR" altLang="en-US" sz="2800" dirty="0" smtClean="0"/>
              <a:t>특수강간죄 성립한다</a:t>
            </a:r>
            <a:r>
              <a:rPr lang="en-US" altLang="ko-KR" sz="2800" dirty="0" smtClean="0"/>
              <a:t>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[2] </a:t>
            </a:r>
            <a:r>
              <a:rPr lang="ko-KR" altLang="en-US" sz="2800" dirty="0" smtClean="0"/>
              <a:t>범행 현장에서 범행에 사용하려는 의도 아래 흉기 등 위험한 물건을 소지하거나 몸에 지닌 이상 그 사실을 피해자가 인식하거나 실제로 범행에 사용하였을 것까지 요구되는 것은 아니다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피해자가 인식하지 못한 부엌칼</a:t>
            </a:r>
            <a:r>
              <a:rPr lang="en-US" altLang="ko-KR" sz="2800" dirty="0" smtClean="0"/>
              <a:t>). </a:t>
            </a:r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3823799233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/>
              <a:t>제</a:t>
            </a:r>
            <a:r>
              <a:rPr lang="en-US" altLang="ko-KR" sz="4400" dirty="0" smtClean="0"/>
              <a:t>297</a:t>
            </a:r>
            <a:r>
              <a:rPr lang="ko-KR" altLang="en-US" sz="4400" dirty="0" smtClean="0"/>
              <a:t>조의</a:t>
            </a:r>
            <a:r>
              <a:rPr lang="en-US" altLang="ko-KR" sz="4400" dirty="0" smtClean="0"/>
              <a:t>2(</a:t>
            </a:r>
            <a:r>
              <a:rPr lang="ko-KR" altLang="en-US" sz="4400" dirty="0" smtClean="0"/>
              <a:t>유사강간</a:t>
            </a:r>
            <a:r>
              <a:rPr lang="en-US" altLang="ko-KR" sz="4400" dirty="0" smtClean="0"/>
              <a:t>)</a:t>
            </a:r>
            <a:endParaRPr lang="en-US" altLang="ko-KR" sz="44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폭행 또는 협박으로 사람에 대하여 구강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항문 등 신체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성기는 제외한다</a:t>
            </a:r>
            <a:r>
              <a:rPr lang="en-US" altLang="ko-KR" sz="2800" dirty="0" smtClean="0"/>
              <a:t>)</a:t>
            </a:r>
            <a:r>
              <a:rPr lang="ko-KR" altLang="en-US" sz="2800" dirty="0" smtClean="0"/>
              <a:t>의 내부에 성기를 넣거나 성기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항문에 손가락 등 신체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성기는 제외한다</a:t>
            </a:r>
            <a:r>
              <a:rPr lang="en-US" altLang="ko-KR" sz="2800" dirty="0" smtClean="0"/>
              <a:t>)</a:t>
            </a:r>
            <a:r>
              <a:rPr lang="ko-KR" altLang="en-US" sz="2800" dirty="0" smtClean="0"/>
              <a:t>의 일부 또는 도구를 넣는 행위를 한 사람은 </a:t>
            </a:r>
            <a:r>
              <a:rPr lang="en-US" altLang="ko-KR" sz="2800" dirty="0" smtClean="0"/>
              <a:t>2</a:t>
            </a:r>
            <a:r>
              <a:rPr lang="ko-KR" altLang="en-US" sz="2800" dirty="0" smtClean="0"/>
              <a:t>년 이상의 유기징역에 처한다</a:t>
            </a:r>
            <a:r>
              <a:rPr lang="en-US" altLang="ko-KR" sz="2800" dirty="0" smtClean="0"/>
              <a:t>.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유사강간</a:t>
            </a:r>
            <a:r>
              <a:rPr lang="en-US" altLang="ko-KR" sz="2800" dirty="0" smtClean="0"/>
              <a:t>+</a:t>
            </a:r>
            <a:r>
              <a:rPr lang="ko-KR" altLang="en-US" sz="2800" dirty="0" smtClean="0"/>
              <a:t>강간</a:t>
            </a:r>
            <a:r>
              <a:rPr lang="en-US" altLang="ko-KR" sz="2800" dirty="0" smtClean="0"/>
              <a:t>=</a:t>
            </a:r>
            <a:r>
              <a:rPr lang="ko-KR" altLang="en-US" sz="2800" dirty="0" smtClean="0"/>
              <a:t>강간죄</a:t>
            </a:r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1512878814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/>
              <a:t>제</a:t>
            </a:r>
            <a:r>
              <a:rPr lang="en-US" altLang="ko-KR" sz="4400" dirty="0" smtClean="0"/>
              <a:t>298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강제추행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폭행 또는 협박으로 사람에 대하여 추행을 한 자는 </a:t>
            </a:r>
            <a:r>
              <a:rPr lang="en-US" altLang="ko-KR" sz="2800" dirty="0" smtClean="0"/>
              <a:t>10</a:t>
            </a:r>
            <a:r>
              <a:rPr lang="ko-KR" altLang="en-US" sz="2800" dirty="0" smtClean="0"/>
              <a:t>년 이하의 징역 또는 </a:t>
            </a:r>
            <a:r>
              <a:rPr lang="en-US" altLang="ko-KR" sz="2800" dirty="0" smtClean="0"/>
              <a:t>1</a:t>
            </a:r>
            <a:r>
              <a:rPr lang="ko-KR" altLang="en-US" sz="2800" dirty="0" smtClean="0"/>
              <a:t>천</a:t>
            </a:r>
            <a:r>
              <a:rPr lang="en-US" altLang="ko-KR" sz="2800" dirty="0" smtClean="0"/>
              <a:t>500</a:t>
            </a:r>
            <a:r>
              <a:rPr lang="ko-KR" altLang="en-US" sz="2800" dirty="0" smtClean="0"/>
              <a:t>만원 이하의 벌금에 처한다</a:t>
            </a:r>
            <a:r>
              <a:rPr lang="en-US" altLang="ko-KR" sz="2800" dirty="0" smtClean="0"/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법률혼 부부 간 </a:t>
            </a:r>
            <a:r>
              <a:rPr lang="en-US" altLang="ko-KR" sz="2800" dirty="0" smtClean="0"/>
              <a:t>“</a:t>
            </a:r>
            <a:r>
              <a:rPr lang="ko-KR" altLang="en-US" sz="2800" dirty="0" smtClean="0"/>
              <a:t>강요죄</a:t>
            </a:r>
            <a:r>
              <a:rPr lang="en-US" altLang="ko-KR" sz="2800" dirty="0" smtClean="0"/>
              <a:t>” </a:t>
            </a:r>
            <a:r>
              <a:rPr lang="ko-KR" altLang="en-US" sz="2800" dirty="0" smtClean="0"/>
              <a:t>多</a:t>
            </a:r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228888348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/>
              <a:t>제</a:t>
            </a:r>
            <a:r>
              <a:rPr lang="en-US" altLang="ko-KR" sz="4400" dirty="0" smtClean="0"/>
              <a:t>298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강제추행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[1] </a:t>
            </a:r>
            <a:r>
              <a:rPr lang="ko-KR" altLang="en-US" sz="2800" dirty="0" smtClean="0"/>
              <a:t>버스에서 혼자 걸어가는 피해자를 발견하고 뒤따라가다가 인적이 없고 외진 곳에서 껴안으려 하였으나 피해자가 소리치자 그 상태로 몇 초 동안 쳐다보다가 되돌아간 경우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몸에 닿지 않았다고 </a:t>
            </a:r>
            <a:r>
              <a:rPr lang="ko-KR" altLang="en-US" sz="2800" dirty="0" err="1" smtClean="0"/>
              <a:t>하다라도</a:t>
            </a:r>
            <a:r>
              <a:rPr lang="ko-KR" altLang="en-US" sz="2800" dirty="0" smtClean="0"/>
              <a:t> 강제추행미수죄 해당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[2] </a:t>
            </a:r>
            <a:r>
              <a:rPr lang="ko-KR" altLang="en-US" sz="2800" dirty="0" err="1" smtClean="0"/>
              <a:t>다수설과</a:t>
            </a:r>
            <a:r>
              <a:rPr lang="ko-KR" altLang="en-US" sz="2800" dirty="0" smtClean="0"/>
              <a:t> 판례에 의하면 추행이란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객관적으로 일반인에게 성적 수치</a:t>
            </a:r>
            <a:r>
              <a:rPr lang="en-US" altLang="ko-KR" sz="2800" dirty="0" smtClean="0"/>
              <a:t>· </a:t>
            </a:r>
            <a:r>
              <a:rPr lang="ko-KR" altLang="en-US" sz="2800" dirty="0" smtClean="0"/>
              <a:t>혐오의 감정을 느끼게 하는 일체의 행위 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  </a:t>
            </a:r>
            <a:endParaRPr lang="en-US" altLang="ko-KR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7843907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/>
              <a:t>제</a:t>
            </a:r>
            <a:r>
              <a:rPr lang="en-US" altLang="ko-KR" sz="4400" dirty="0" smtClean="0"/>
              <a:t>298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강제추행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[1] </a:t>
            </a:r>
            <a:r>
              <a:rPr lang="ko-KR" altLang="en-US" sz="2800" dirty="0" smtClean="0"/>
              <a:t>엘리베이터에서 </a:t>
            </a:r>
            <a:r>
              <a:rPr lang="en-US" altLang="ko-KR" sz="2800" dirty="0" smtClean="0"/>
              <a:t>13</a:t>
            </a:r>
            <a:r>
              <a:rPr lang="ko-KR" altLang="en-US" sz="2800" dirty="0" smtClean="0"/>
              <a:t>세 미만의 피해자 앞에서 자신의 성기를 꺼내어 잡고 여러방향으로 움직인 경우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추행</a:t>
            </a:r>
            <a:r>
              <a:rPr lang="en-US" altLang="ko-KR" sz="28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[2] </a:t>
            </a:r>
            <a:r>
              <a:rPr lang="ko-KR" altLang="en-US" sz="2800" dirty="0" smtClean="0"/>
              <a:t>여종업원에게 </a:t>
            </a:r>
            <a:r>
              <a:rPr lang="ko-KR" altLang="en-US" sz="2800" dirty="0" err="1" smtClean="0"/>
              <a:t>러브샷을</a:t>
            </a:r>
            <a:r>
              <a:rPr lang="ko-KR" altLang="en-US" sz="2800" dirty="0" smtClean="0"/>
              <a:t> 강요한 손님의 경우</a:t>
            </a:r>
            <a:r>
              <a:rPr lang="en-US" altLang="ko-KR" sz="2800" dirty="0"/>
              <a:t> (</a:t>
            </a:r>
            <a:r>
              <a:rPr lang="ko-KR" altLang="en-US" sz="2800" dirty="0"/>
              <a:t>추행</a:t>
            </a:r>
            <a:r>
              <a:rPr lang="en-US" altLang="ko-KR" sz="2800" dirty="0"/>
              <a:t>)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[3] </a:t>
            </a:r>
            <a:r>
              <a:rPr lang="ko-KR" altLang="en-US" sz="2800" dirty="0" smtClean="0"/>
              <a:t>피해자의 의사에 명백히 반하여 어깨를 주무른 경우</a:t>
            </a:r>
            <a:r>
              <a:rPr lang="en-US" altLang="ko-KR" sz="2800" dirty="0"/>
              <a:t> (</a:t>
            </a:r>
            <a:r>
              <a:rPr lang="ko-KR" altLang="en-US" sz="2800" dirty="0"/>
              <a:t>추행</a:t>
            </a:r>
            <a:r>
              <a:rPr lang="en-US" altLang="ko-KR" sz="2800" dirty="0"/>
              <a:t>)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[4] </a:t>
            </a:r>
            <a:r>
              <a:rPr lang="ko-KR" altLang="en-US" sz="2800" dirty="0"/>
              <a:t>피해자</a:t>
            </a:r>
            <a:r>
              <a:rPr lang="en-US" altLang="ko-KR" sz="2800" dirty="0"/>
              <a:t>(</a:t>
            </a:r>
            <a:r>
              <a:rPr lang="ko-KR" altLang="en-US" sz="2800" dirty="0"/>
              <a:t>만 </a:t>
            </a:r>
            <a:r>
              <a:rPr lang="en-US" altLang="ko-KR" sz="2800" dirty="0"/>
              <a:t>2</a:t>
            </a:r>
            <a:r>
              <a:rPr lang="ko-KR" altLang="en-US" sz="2800" dirty="0"/>
              <a:t>세</a:t>
            </a:r>
            <a:r>
              <a:rPr lang="en-US" altLang="ko-KR" sz="2800" dirty="0"/>
              <a:t>)</a:t>
            </a:r>
            <a:r>
              <a:rPr lang="ko-KR" altLang="en-US" sz="2800" dirty="0"/>
              <a:t>에게 사탕을 건네주며 나이를 물었는데</a:t>
            </a:r>
            <a:r>
              <a:rPr lang="en-US" altLang="ko-KR" sz="2800" dirty="0"/>
              <a:t>, </a:t>
            </a:r>
            <a:r>
              <a:rPr lang="ko-KR" altLang="en-US" sz="2800" dirty="0"/>
              <a:t>피해자 母가 팔을 잡아 끝다가 피고인의 손이 피해자의 옷 위로 스친 </a:t>
            </a:r>
            <a:r>
              <a:rPr lang="ko-KR" altLang="en-US" sz="2800" dirty="0" smtClean="0"/>
              <a:t>경우</a:t>
            </a:r>
            <a:r>
              <a:rPr lang="en-US" altLang="ko-KR" sz="2800" dirty="0"/>
              <a:t> </a:t>
            </a:r>
            <a:r>
              <a:rPr lang="en-US" altLang="ko-KR" sz="2800" dirty="0">
                <a:solidFill>
                  <a:srgbClr val="FFFF00"/>
                </a:solidFill>
              </a:rPr>
              <a:t>(</a:t>
            </a:r>
            <a:r>
              <a:rPr lang="ko-KR" altLang="en-US" sz="2800" dirty="0" smtClean="0">
                <a:solidFill>
                  <a:srgbClr val="FFFF00"/>
                </a:solidFill>
              </a:rPr>
              <a:t>추행</a:t>
            </a:r>
            <a:r>
              <a:rPr lang="en-US" altLang="ko-KR" sz="2800" dirty="0">
                <a:solidFill>
                  <a:srgbClr val="FFFF00"/>
                </a:solidFill>
              </a:rPr>
              <a:t>X</a:t>
            </a:r>
            <a:r>
              <a:rPr lang="en-US" altLang="ko-KR" sz="2800" dirty="0" smtClean="0">
                <a:solidFill>
                  <a:srgbClr val="FFFF00"/>
                </a:solidFill>
              </a:rPr>
              <a:t>) </a:t>
            </a:r>
            <a:endParaRPr lang="en-US" altLang="ko-KR" sz="2800" dirty="0">
              <a:solidFill>
                <a:srgbClr val="FFFF00"/>
              </a:solidFill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2576312938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/>
              <a:t>제</a:t>
            </a:r>
            <a:r>
              <a:rPr lang="en-US" altLang="ko-KR" sz="4400" dirty="0" smtClean="0"/>
              <a:t>299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준강간</a:t>
            </a:r>
            <a:r>
              <a:rPr lang="en-US" altLang="ko-KR" sz="4400" dirty="0" smtClean="0"/>
              <a:t>, </a:t>
            </a:r>
            <a:r>
              <a:rPr lang="ko-KR" altLang="en-US" sz="4400" dirty="0" err="1" smtClean="0"/>
              <a:t>준강제추행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사람의 </a:t>
            </a:r>
            <a:r>
              <a:rPr lang="ko-KR" altLang="en-US" sz="2800" dirty="0" smtClean="0">
                <a:solidFill>
                  <a:srgbClr val="FFFF00"/>
                </a:solidFill>
              </a:rPr>
              <a:t>심신상실 </a:t>
            </a:r>
            <a:r>
              <a:rPr lang="ko-KR" altLang="en-US" sz="2800" dirty="0" smtClean="0"/>
              <a:t>또는 항거불능의 상태를 이용하여 간음 또는 추행을 한 자는 제</a:t>
            </a:r>
            <a:r>
              <a:rPr lang="en-US" altLang="ko-KR" sz="2800" dirty="0" smtClean="0"/>
              <a:t>297</a:t>
            </a:r>
            <a:r>
              <a:rPr lang="ko-KR" altLang="en-US" sz="2800" dirty="0" smtClean="0"/>
              <a:t>조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제</a:t>
            </a:r>
            <a:r>
              <a:rPr lang="en-US" altLang="ko-KR" sz="2800" dirty="0" smtClean="0"/>
              <a:t>297</a:t>
            </a:r>
            <a:r>
              <a:rPr lang="ko-KR" altLang="en-US" sz="2800" dirty="0" smtClean="0"/>
              <a:t>조의</a:t>
            </a:r>
            <a:r>
              <a:rPr lang="en-US" altLang="ko-KR" sz="2800" dirty="0" smtClean="0"/>
              <a:t>2 </a:t>
            </a:r>
            <a:r>
              <a:rPr lang="ko-KR" altLang="en-US" sz="2800" dirty="0" smtClean="0"/>
              <a:t>및 제</a:t>
            </a:r>
            <a:r>
              <a:rPr lang="en-US" altLang="ko-KR" sz="2800" dirty="0" smtClean="0"/>
              <a:t>298</a:t>
            </a:r>
            <a:r>
              <a:rPr lang="ko-KR" altLang="en-US" sz="2800" dirty="0" smtClean="0"/>
              <a:t>조의 예에 의한다</a:t>
            </a:r>
            <a:r>
              <a:rPr lang="en-US" altLang="ko-KR" sz="2800" dirty="0" smtClean="0"/>
              <a:t>.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제</a:t>
            </a:r>
            <a:r>
              <a:rPr lang="en-US" altLang="ko-KR" sz="2800" dirty="0" smtClean="0"/>
              <a:t>10</a:t>
            </a:r>
            <a:r>
              <a:rPr lang="ko-KR" altLang="en-US" sz="2800" dirty="0" smtClean="0"/>
              <a:t>조보다 광의의 개념</a:t>
            </a:r>
            <a:r>
              <a:rPr lang="en-US" altLang="ko-KR" sz="2800" dirty="0" smtClean="0"/>
              <a:t>) </a:t>
            </a:r>
            <a:r>
              <a:rPr lang="ko-KR" altLang="en-US" sz="2800" dirty="0" smtClean="0">
                <a:solidFill>
                  <a:srgbClr val="FFFF00"/>
                </a:solidFill>
              </a:rPr>
              <a:t>수면</a:t>
            </a:r>
            <a:r>
              <a:rPr lang="en-US" altLang="ko-KR" sz="2800" dirty="0" smtClean="0">
                <a:solidFill>
                  <a:srgbClr val="FFFF00"/>
                </a:solidFill>
              </a:rPr>
              <a:t>, </a:t>
            </a:r>
            <a:r>
              <a:rPr lang="ko-KR" altLang="en-US" sz="2800" dirty="0" smtClean="0">
                <a:solidFill>
                  <a:srgbClr val="FFFF00"/>
                </a:solidFill>
              </a:rPr>
              <a:t>인사불성</a:t>
            </a:r>
            <a:r>
              <a:rPr lang="en-US" altLang="ko-KR" sz="2800" dirty="0" smtClean="0">
                <a:solidFill>
                  <a:srgbClr val="FFFF00"/>
                </a:solidFill>
              </a:rPr>
              <a:t>, </a:t>
            </a:r>
            <a:r>
              <a:rPr lang="ko-KR" altLang="en-US" sz="2800" dirty="0" err="1" smtClean="0"/>
              <a:t>주취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백치 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 cf. </a:t>
            </a:r>
            <a:r>
              <a:rPr lang="ko-KR" altLang="en-US" sz="2800" dirty="0" smtClean="0"/>
              <a:t>심신미약</a:t>
            </a:r>
            <a:r>
              <a:rPr lang="en-US" altLang="ko-KR" sz="2800" dirty="0" smtClean="0"/>
              <a:t>=</a:t>
            </a:r>
            <a:r>
              <a:rPr lang="ko-KR" altLang="en-US" sz="2800" dirty="0" smtClean="0"/>
              <a:t>제</a:t>
            </a:r>
            <a:r>
              <a:rPr lang="en-US" altLang="ko-KR" sz="2800" dirty="0" smtClean="0"/>
              <a:t>302</a:t>
            </a:r>
            <a:r>
              <a:rPr lang="ko-KR" altLang="en-US" sz="2800" dirty="0" smtClean="0"/>
              <a:t>조</a:t>
            </a:r>
            <a:r>
              <a:rPr lang="en-US" altLang="ko-KR" sz="2800" dirty="0" smtClean="0"/>
              <a:t>(5</a:t>
            </a:r>
            <a:r>
              <a:rPr lang="ko-KR" altLang="en-US" sz="2800" dirty="0" err="1" smtClean="0"/>
              <a:t>년이하</a:t>
            </a:r>
            <a:r>
              <a:rPr lang="en-US" altLang="ko-KR" sz="28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       ex) </a:t>
            </a:r>
            <a:r>
              <a:rPr lang="ko-KR" altLang="en-US" sz="2800" dirty="0" smtClean="0"/>
              <a:t>술에 취하여 피고인을 자신의 애인으로 착각</a:t>
            </a:r>
            <a:endParaRPr lang="en-US" altLang="ko-KR" sz="2800" dirty="0" smtClean="0"/>
          </a:p>
        </p:txBody>
      </p:sp>
    </p:spTree>
    <p:extLst>
      <p:ext uri="{BB962C8B-B14F-4D97-AF65-F5344CB8AC3E}">
        <p14:creationId xmlns:p14="http://schemas.microsoft.com/office/powerpoint/2010/main" val="3705050857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/>
              <a:t>제</a:t>
            </a:r>
            <a:r>
              <a:rPr lang="en-US" altLang="ko-KR" sz="4400" dirty="0" smtClean="0"/>
              <a:t>299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준강간</a:t>
            </a:r>
            <a:r>
              <a:rPr lang="en-US" altLang="ko-KR" sz="4400" dirty="0" smtClean="0"/>
              <a:t>, </a:t>
            </a:r>
            <a:r>
              <a:rPr lang="ko-KR" altLang="en-US" sz="4400" dirty="0" err="1" smtClean="0"/>
              <a:t>준강제추행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사람의 심신상실 또는 </a:t>
            </a:r>
            <a:r>
              <a:rPr lang="ko-KR" altLang="en-US" sz="2800" dirty="0" smtClean="0">
                <a:solidFill>
                  <a:srgbClr val="FFFF00"/>
                </a:solidFill>
              </a:rPr>
              <a:t>항거불능</a:t>
            </a:r>
            <a:r>
              <a:rPr lang="ko-KR" altLang="en-US" sz="2800" dirty="0" smtClean="0"/>
              <a:t>의 상태를 이용하여 간음 또는 추행을 한 자는 제</a:t>
            </a:r>
            <a:r>
              <a:rPr lang="en-US" altLang="ko-KR" sz="2800" dirty="0" smtClean="0"/>
              <a:t>297</a:t>
            </a:r>
            <a:r>
              <a:rPr lang="ko-KR" altLang="en-US" sz="2800" dirty="0" smtClean="0"/>
              <a:t>조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제</a:t>
            </a:r>
            <a:r>
              <a:rPr lang="en-US" altLang="ko-KR" sz="2800" dirty="0" smtClean="0"/>
              <a:t>297</a:t>
            </a:r>
            <a:r>
              <a:rPr lang="ko-KR" altLang="en-US" sz="2800" dirty="0" smtClean="0"/>
              <a:t>조의</a:t>
            </a:r>
            <a:r>
              <a:rPr lang="en-US" altLang="ko-KR" sz="2800" dirty="0" smtClean="0"/>
              <a:t>2 </a:t>
            </a:r>
            <a:r>
              <a:rPr lang="ko-KR" altLang="en-US" sz="2800" dirty="0" smtClean="0"/>
              <a:t>및 제</a:t>
            </a:r>
            <a:r>
              <a:rPr lang="en-US" altLang="ko-KR" sz="2800" dirty="0" smtClean="0"/>
              <a:t>298</a:t>
            </a:r>
            <a:r>
              <a:rPr lang="ko-KR" altLang="en-US" sz="2800" dirty="0" smtClean="0"/>
              <a:t>조의 예에 의한다</a:t>
            </a:r>
            <a:r>
              <a:rPr lang="en-US" altLang="ko-KR" sz="2800" dirty="0" smtClean="0"/>
              <a:t>.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의사</a:t>
            </a:r>
            <a:r>
              <a:rPr lang="en-US" altLang="ko-KR" sz="2800" dirty="0" smtClean="0"/>
              <a:t>· </a:t>
            </a:r>
            <a:r>
              <a:rPr lang="ko-KR" altLang="en-US" sz="2800" dirty="0" smtClean="0"/>
              <a:t>종교인이 자신을 신뢰한 자의 치료를 가장하여 간음</a:t>
            </a:r>
            <a:endParaRPr lang="en-US" altLang="ko-KR" sz="2800" dirty="0" smtClean="0"/>
          </a:p>
        </p:txBody>
      </p:sp>
    </p:spTree>
    <p:extLst>
      <p:ext uri="{BB962C8B-B14F-4D97-AF65-F5344CB8AC3E}">
        <p14:creationId xmlns:p14="http://schemas.microsoft.com/office/powerpoint/2010/main" val="3735365395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301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강간 등 상해</a:t>
            </a:r>
            <a:r>
              <a:rPr lang="en-US" altLang="ko-KR" sz="4400" dirty="0" smtClean="0"/>
              <a:t>· </a:t>
            </a:r>
            <a:r>
              <a:rPr lang="ko-KR" altLang="en-US" sz="4400" dirty="0" err="1" smtClean="0"/>
              <a:t>치상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제</a:t>
            </a:r>
            <a:r>
              <a:rPr lang="en-US" altLang="ko-KR" sz="2800" dirty="0" smtClean="0"/>
              <a:t>297</a:t>
            </a:r>
            <a:r>
              <a:rPr lang="ko-KR" altLang="en-US" sz="2800" dirty="0" smtClean="0"/>
              <a:t>조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제</a:t>
            </a:r>
            <a:r>
              <a:rPr lang="en-US" altLang="ko-KR" sz="2800" dirty="0" smtClean="0"/>
              <a:t>297</a:t>
            </a:r>
            <a:r>
              <a:rPr lang="ko-KR" altLang="en-US" sz="2800" dirty="0" smtClean="0"/>
              <a:t>조의</a:t>
            </a:r>
            <a:r>
              <a:rPr lang="en-US" altLang="ko-KR" sz="2800" dirty="0" smtClean="0"/>
              <a:t>2 </a:t>
            </a:r>
            <a:r>
              <a:rPr lang="ko-KR" altLang="en-US" sz="2800" dirty="0" smtClean="0"/>
              <a:t>및 제</a:t>
            </a:r>
            <a:r>
              <a:rPr lang="en-US" altLang="ko-KR" sz="2800" dirty="0" smtClean="0"/>
              <a:t>298</a:t>
            </a:r>
            <a:r>
              <a:rPr lang="ko-KR" altLang="en-US" sz="2800" dirty="0" smtClean="0"/>
              <a:t>조부터 제</a:t>
            </a:r>
            <a:r>
              <a:rPr lang="en-US" altLang="ko-KR" sz="2800" dirty="0" smtClean="0"/>
              <a:t>300</a:t>
            </a:r>
            <a:r>
              <a:rPr lang="ko-KR" altLang="en-US" sz="2800" dirty="0" smtClean="0"/>
              <a:t>조까지의 죄를 범한 자가 사람을 상해하거나 상해에 이르게 한 때에는 무기 또는 </a:t>
            </a:r>
            <a:r>
              <a:rPr lang="en-US" altLang="ko-KR" sz="2800" dirty="0" smtClean="0"/>
              <a:t>5</a:t>
            </a:r>
            <a:r>
              <a:rPr lang="ko-KR" altLang="en-US" sz="2800" dirty="0" err="1" smtClean="0"/>
              <a:t>년이상의</a:t>
            </a:r>
            <a:r>
              <a:rPr lang="ko-KR" altLang="en-US" sz="2800" dirty="0" smtClean="0"/>
              <a:t> 징역에 처한다</a:t>
            </a:r>
            <a:r>
              <a:rPr lang="en-US" altLang="ko-KR" sz="2800" dirty="0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961338383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/>
              <a:t>301</a:t>
            </a:r>
            <a:r>
              <a:rPr lang="ko-KR" altLang="en-US" sz="4400" dirty="0"/>
              <a:t>조</a:t>
            </a:r>
            <a:r>
              <a:rPr lang="en-US" altLang="ko-KR" sz="4400" dirty="0"/>
              <a:t>(</a:t>
            </a:r>
            <a:r>
              <a:rPr lang="ko-KR" altLang="en-US" sz="4400" dirty="0"/>
              <a:t>강간 등 상해</a:t>
            </a:r>
            <a:r>
              <a:rPr lang="en-US" altLang="ko-KR" sz="4400" dirty="0"/>
              <a:t>· </a:t>
            </a:r>
            <a:r>
              <a:rPr lang="ko-KR" altLang="en-US" sz="4400" dirty="0" err="1"/>
              <a:t>치상</a:t>
            </a:r>
            <a:r>
              <a:rPr lang="en-US" altLang="ko-KR" sz="4400" dirty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상해에 해당하는 경우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→ 수면제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약물</a:t>
            </a:r>
            <a:r>
              <a:rPr lang="en-US" altLang="ko-KR" sz="2800" dirty="0" smtClean="0"/>
              <a:t>), </a:t>
            </a:r>
            <a:r>
              <a:rPr lang="ko-KR" altLang="en-US" sz="2800" dirty="0" smtClean="0"/>
              <a:t>외음부염증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처녀막파열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코피 등 진단서 유무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/>
              <a:t>★ 상해에 </a:t>
            </a:r>
            <a:r>
              <a:rPr lang="ko-KR" altLang="en-US" sz="2800" dirty="0" smtClean="0"/>
              <a:t>해당하지 않는 </a:t>
            </a:r>
            <a:r>
              <a:rPr lang="ko-KR" altLang="en-US" sz="2800" dirty="0"/>
              <a:t>경우</a:t>
            </a:r>
            <a:endParaRPr lang="en-US" altLang="ko-KR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/>
              <a:t>→ </a:t>
            </a:r>
            <a:r>
              <a:rPr lang="ko-KR" altLang="en-US" sz="2800" dirty="0" smtClean="0"/>
              <a:t>경미한 수준의 찰과상</a:t>
            </a:r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2489097323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59099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200000"/>
              </a:lnSpc>
              <a:buNone/>
            </a:pPr>
            <a:endParaRPr lang="en-US" altLang="ko-KR" sz="4400" dirty="0" smtClean="0">
              <a:solidFill>
                <a:srgbClr val="FFFF00"/>
              </a:solidFill>
            </a:endParaRPr>
          </a:p>
          <a:p>
            <a:pPr marL="0" indent="0" algn="ctr">
              <a:lnSpc>
                <a:spcPct val="20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3</a:t>
            </a:r>
            <a:r>
              <a:rPr lang="ko-KR" altLang="en-US" sz="4400" dirty="0" smtClean="0"/>
              <a:t>장 명예와 신용에 대한 죄</a:t>
            </a:r>
            <a:endParaRPr lang="en-US" altLang="ko-KR" sz="4400" dirty="0" smtClean="0"/>
          </a:p>
          <a:p>
            <a:pPr marL="0" indent="0" algn="ctr">
              <a:lnSpc>
                <a:spcPct val="200000"/>
              </a:lnSpc>
              <a:buNone/>
            </a:pPr>
            <a:r>
              <a:rPr lang="ko-KR" altLang="en-US" sz="4400" dirty="0" smtClean="0">
                <a:solidFill>
                  <a:srgbClr val="FFFF00"/>
                </a:solidFill>
              </a:rPr>
              <a:t>제</a:t>
            </a:r>
            <a:r>
              <a:rPr lang="en-US" altLang="ko-KR" sz="4400" dirty="0" smtClean="0">
                <a:solidFill>
                  <a:srgbClr val="FFFF00"/>
                </a:solidFill>
              </a:rPr>
              <a:t>1</a:t>
            </a:r>
            <a:r>
              <a:rPr lang="ko-KR" altLang="en-US" sz="4400" dirty="0" smtClean="0">
                <a:solidFill>
                  <a:srgbClr val="FFFF00"/>
                </a:solidFill>
              </a:rPr>
              <a:t>절 명예에 대한 죄</a:t>
            </a:r>
            <a:endParaRPr lang="ko-KR" alt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7366250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307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명예훼손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① </a:t>
            </a:r>
            <a:r>
              <a:rPr lang="ko-KR" altLang="en-US" sz="2800" dirty="0" smtClean="0">
                <a:solidFill>
                  <a:srgbClr val="FFFF00"/>
                </a:solidFill>
              </a:rPr>
              <a:t>공연</a:t>
            </a:r>
            <a:r>
              <a:rPr lang="ko-KR" altLang="en-US" sz="2800" dirty="0" smtClean="0"/>
              <a:t>히 </a:t>
            </a:r>
            <a:r>
              <a:rPr lang="ko-KR" altLang="en-US" sz="2800" dirty="0" smtClean="0">
                <a:solidFill>
                  <a:srgbClr val="FFFF00"/>
                </a:solidFill>
              </a:rPr>
              <a:t>사실을 적시</a:t>
            </a:r>
            <a:r>
              <a:rPr lang="ko-KR" altLang="en-US" sz="2800" dirty="0" smtClean="0"/>
              <a:t>하여 사람의 명예를 훼손한 자는 </a:t>
            </a:r>
            <a:r>
              <a:rPr lang="en-US" altLang="ko-KR" sz="2800" dirty="0" smtClean="0"/>
              <a:t>2</a:t>
            </a:r>
            <a:r>
              <a:rPr lang="ko-KR" altLang="en-US" sz="2800" dirty="0" smtClean="0"/>
              <a:t>년 이하의 징역이나 금고 또는 </a:t>
            </a:r>
            <a:r>
              <a:rPr lang="en-US" altLang="ko-KR" sz="2800" dirty="0" smtClean="0"/>
              <a:t>500</a:t>
            </a:r>
            <a:r>
              <a:rPr lang="ko-KR" altLang="en-US" sz="2800" dirty="0" smtClean="0"/>
              <a:t>만원 이하의 벌금에 처한다</a:t>
            </a:r>
            <a:r>
              <a:rPr lang="en-US" altLang="ko-KR" sz="2800" dirty="0" smtClean="0"/>
              <a:t>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② </a:t>
            </a:r>
            <a:r>
              <a:rPr lang="ko-KR" altLang="en-US" sz="2800" dirty="0" smtClean="0">
                <a:solidFill>
                  <a:srgbClr val="FFFF00"/>
                </a:solidFill>
              </a:rPr>
              <a:t>공연</a:t>
            </a:r>
            <a:r>
              <a:rPr lang="ko-KR" altLang="en-US" sz="2800" dirty="0" smtClean="0"/>
              <a:t>히 </a:t>
            </a:r>
            <a:r>
              <a:rPr lang="ko-KR" altLang="en-US" sz="2800" dirty="0" smtClean="0">
                <a:solidFill>
                  <a:srgbClr val="FFFF00"/>
                </a:solidFill>
              </a:rPr>
              <a:t>허위의 사실을 적시</a:t>
            </a:r>
            <a:r>
              <a:rPr lang="ko-KR" altLang="en-US" sz="2800" dirty="0" smtClean="0"/>
              <a:t>하여 사람의 명예를 훼손한 자는 </a:t>
            </a:r>
            <a:r>
              <a:rPr lang="en-US" altLang="ko-KR" sz="2800" dirty="0" smtClean="0"/>
              <a:t>5</a:t>
            </a:r>
            <a:r>
              <a:rPr lang="ko-KR" altLang="en-US" sz="2800" dirty="0" smtClean="0"/>
              <a:t>년 이하의 징역</a:t>
            </a:r>
            <a:r>
              <a:rPr lang="en-US" altLang="ko-KR" sz="2800" dirty="0" smtClean="0"/>
              <a:t>, 10</a:t>
            </a:r>
            <a:r>
              <a:rPr lang="ko-KR" altLang="en-US" sz="2800" dirty="0" smtClean="0"/>
              <a:t>년 이하의 자격정지 또는 </a:t>
            </a:r>
            <a:r>
              <a:rPr lang="en-US" altLang="ko-KR" sz="2800" dirty="0" smtClean="0"/>
              <a:t>1</a:t>
            </a:r>
            <a:r>
              <a:rPr lang="ko-KR" altLang="en-US" sz="2800" dirty="0" err="1" smtClean="0"/>
              <a:t>천만원</a:t>
            </a:r>
            <a:r>
              <a:rPr lang="ko-KR" altLang="en-US" sz="2800" dirty="0" smtClean="0"/>
              <a:t> 이하의 벌금에 처한다</a:t>
            </a:r>
            <a:r>
              <a:rPr lang="en-US" altLang="ko-KR" sz="2800" dirty="0" smtClean="0"/>
              <a:t>.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주체 </a:t>
            </a:r>
            <a:r>
              <a:rPr lang="en-US" altLang="ko-KR" sz="2800" dirty="0" smtClean="0"/>
              <a:t>- </a:t>
            </a:r>
            <a:r>
              <a:rPr lang="ko-KR" altLang="en-US" sz="2800" dirty="0" smtClean="0"/>
              <a:t>자연인</a:t>
            </a:r>
            <a:r>
              <a:rPr lang="en-US" altLang="ko-KR" sz="2800" dirty="0" smtClean="0"/>
              <a:t>· </a:t>
            </a:r>
            <a:r>
              <a:rPr lang="ko-KR" altLang="en-US" sz="2800" dirty="0" smtClean="0"/>
              <a:t>법인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사자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死者</a:t>
            </a:r>
            <a:r>
              <a:rPr lang="en-US" altLang="ko-KR" sz="2800" dirty="0" smtClean="0"/>
              <a:t>)  cf. </a:t>
            </a:r>
            <a:r>
              <a:rPr lang="ko-KR" altLang="en-US" sz="2800" dirty="0" smtClean="0"/>
              <a:t>가족</a:t>
            </a:r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1724643664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국가</a:t>
            </a:r>
            <a:r>
              <a:rPr lang="en-US" altLang="ko-KR" sz="4400" dirty="0" smtClean="0"/>
              <a:t>· </a:t>
            </a:r>
            <a:r>
              <a:rPr lang="ko-KR" altLang="en-US" sz="4400" dirty="0" smtClean="0"/>
              <a:t>지방자치단체의 명예주체성</a:t>
            </a:r>
            <a:endParaRPr lang="en-US" altLang="ko-KR" sz="44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국민의 기본권을 보호 내지 실현해야 할 책임과 의무를 지고 있는 공권력의 행사자인 국가나 지방자치단체는 기본권의 </a:t>
            </a:r>
            <a:r>
              <a:rPr lang="ko-KR" altLang="en-US" sz="2800" dirty="0" err="1" smtClean="0"/>
              <a:t>수범자일</a:t>
            </a:r>
            <a:r>
              <a:rPr lang="ko-KR" altLang="en-US" sz="2800" dirty="0" smtClean="0"/>
              <a:t> 뿐 기본권의 주체가 아니고 정책결정이나 업무수행과 관련된 사항은 항상 국민의 광범위한 감시와 비판의 대상이 되어야 하며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이러한 감시와 비판은 그에 대한 표현의 자유가 충분히 보장될 때에 비로소 정상적으로 수행될 수 있으므로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국가나 지방자치단체는 국민에 대한 관계에서 외부적 명예의 주체가 될 수 없다</a:t>
            </a:r>
            <a:r>
              <a:rPr lang="en-US" altLang="ko-KR" sz="2800" dirty="0" smtClean="0">
                <a:solidFill>
                  <a:srgbClr val="FFFF00"/>
                </a:solidFill>
              </a:rPr>
              <a:t>(</a:t>
            </a:r>
            <a:r>
              <a:rPr lang="ko-KR" altLang="en-US" sz="2800" dirty="0" smtClean="0">
                <a:solidFill>
                  <a:srgbClr val="FFFF00"/>
                </a:solidFill>
              </a:rPr>
              <a:t>모욕죄는 가능</a:t>
            </a:r>
            <a:r>
              <a:rPr lang="en-US" altLang="ko-KR" sz="2800" dirty="0" smtClean="0">
                <a:solidFill>
                  <a:srgbClr val="FFFF00"/>
                </a:solidFill>
              </a:rPr>
              <a:t>). </a:t>
            </a:r>
            <a:endParaRPr lang="en-US" altLang="ko-KR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3802258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명예훼손 </a:t>
            </a:r>
            <a:r>
              <a:rPr lang="en-US" altLang="ko-KR" sz="4400" dirty="0" err="1" smtClean="0"/>
              <a:t>vs</a:t>
            </a:r>
            <a:r>
              <a:rPr lang="en-US" altLang="ko-KR" sz="4400" dirty="0" smtClean="0"/>
              <a:t> </a:t>
            </a:r>
            <a:r>
              <a:rPr lang="ko-KR" altLang="en-US" sz="4400" dirty="0" smtClean="0"/>
              <a:t>모욕</a:t>
            </a:r>
            <a:endParaRPr lang="en-US" altLang="ko-KR" sz="44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명예훼손은 주체의 사회적 평가를 저하시킬 만한 구체적 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허위이든 진실이든</a:t>
            </a:r>
            <a:r>
              <a:rPr lang="en-US" altLang="ko-KR" sz="2800" dirty="0" smtClean="0"/>
              <a:t>) </a:t>
            </a:r>
            <a:r>
              <a:rPr lang="ko-KR" altLang="en-US" sz="2800" dirty="0" smtClean="0"/>
              <a:t>사실을 적시하여 명예를 침해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>
              <a:solidFill>
                <a:srgbClr val="FFFF00"/>
              </a:solidFill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>
                <a:solidFill>
                  <a:srgbClr val="FFFF00"/>
                </a:solidFill>
              </a:rPr>
              <a:t>모욕은 구체적 사실이 아닌 단순한 추상적 판단이나 경멸적 감정의 표현으로서 사회적 평가를 저하</a:t>
            </a:r>
            <a:endParaRPr lang="en-US" altLang="ko-KR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218090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err="1" smtClean="0"/>
              <a:t>공연성</a:t>
            </a:r>
            <a:endParaRPr lang="en-US" altLang="ko-KR" sz="44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[1] </a:t>
            </a:r>
            <a:r>
              <a:rPr lang="ko-KR" altLang="en-US" sz="2800" dirty="0" smtClean="0"/>
              <a:t>직접인식가능성설</a:t>
            </a:r>
            <a:r>
              <a:rPr lang="en-US" altLang="ko-KR" sz="2800" dirty="0" smtClean="0"/>
              <a:t>(</a:t>
            </a:r>
            <a:r>
              <a:rPr lang="ko-KR" altLang="en-US" sz="2800" dirty="0" smtClean="0">
                <a:solidFill>
                  <a:srgbClr val="FFFF00"/>
                </a:solidFill>
              </a:rPr>
              <a:t>多</a:t>
            </a:r>
            <a:r>
              <a:rPr lang="en-US" altLang="ko-KR" sz="2800" dirty="0" smtClean="0"/>
              <a:t>) VS </a:t>
            </a:r>
            <a:r>
              <a:rPr lang="ko-KR" altLang="en-US" sz="2800" dirty="0" err="1" smtClean="0"/>
              <a:t>전파성이론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특정</a:t>
            </a:r>
            <a:r>
              <a:rPr lang="en-US" altLang="ko-KR" sz="2800" dirty="0" smtClean="0"/>
              <a:t>1</a:t>
            </a:r>
            <a:r>
              <a:rPr lang="ko-KR" altLang="en-US" sz="2800" dirty="0" smtClean="0"/>
              <a:t>인도 가능</a:t>
            </a:r>
            <a:r>
              <a:rPr lang="en-US" altLang="ko-KR" sz="2800" dirty="0" smtClean="0"/>
              <a:t>,</a:t>
            </a:r>
            <a:r>
              <a:rPr lang="ko-KR" altLang="en-US" sz="2800" dirty="0" smtClean="0">
                <a:solidFill>
                  <a:srgbClr val="FFFF00"/>
                </a:solidFill>
              </a:rPr>
              <a:t>판례</a:t>
            </a:r>
            <a:r>
              <a:rPr lang="en-US" altLang="ko-KR" sz="28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[2] </a:t>
            </a:r>
            <a:r>
              <a:rPr lang="ko-KR" altLang="en-US" sz="2800" dirty="0" err="1" smtClean="0"/>
              <a:t>전파성</a:t>
            </a:r>
            <a:r>
              <a:rPr lang="ko-KR" altLang="en-US" sz="2800" dirty="0" smtClean="0"/>
              <a:t> 이론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기자를 통해 사실을 적시하는 경우에는 기사화되어 보도되어야만 적시된 사실이 외부에 공표된다고 보아야 할 것이므로 기자가 취재를 한 상태에서 아직 기사화하여 보도하지 아니한 경우에는 전파가능성이 없다고 할 것이어서 </a:t>
            </a:r>
            <a:r>
              <a:rPr lang="ko-KR" altLang="en-US" sz="2800" dirty="0" err="1" smtClean="0"/>
              <a:t>공연성이</a:t>
            </a:r>
            <a:r>
              <a:rPr lang="ko-KR" altLang="en-US" sz="2800" dirty="0" smtClean="0"/>
              <a:t> 없다</a:t>
            </a:r>
            <a:r>
              <a:rPr lang="en-US" altLang="ko-KR" sz="2800" dirty="0" smtClean="0"/>
              <a:t>. </a:t>
            </a:r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3969370761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err="1" smtClean="0"/>
              <a:t>공연성</a:t>
            </a:r>
            <a:endParaRPr lang="en-US" altLang="ko-KR" sz="44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</a:t>
            </a:r>
            <a:r>
              <a:rPr lang="ko-KR" altLang="en-US" sz="2800" dirty="0"/>
              <a:t> </a:t>
            </a:r>
            <a:r>
              <a:rPr lang="ko-KR" altLang="en-US" sz="2800" dirty="0" smtClean="0"/>
              <a:t>인정 사례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[1] </a:t>
            </a:r>
            <a:r>
              <a:rPr lang="ko-KR" altLang="en-US" sz="2800" dirty="0" smtClean="0"/>
              <a:t>개인 </a:t>
            </a:r>
            <a:r>
              <a:rPr lang="ko-KR" altLang="en-US" sz="2800" dirty="0" err="1" smtClean="0"/>
              <a:t>블로그</a:t>
            </a:r>
            <a:r>
              <a:rPr lang="ko-KR" altLang="en-US" sz="2800" dirty="0" smtClean="0"/>
              <a:t> 비공개 대화방에서 상대방으로부터 비밀을 지키겠다는 말을 듣고 일대일로 대화한 경우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[2] </a:t>
            </a:r>
            <a:r>
              <a:rPr lang="ko-KR" altLang="en-US" sz="2800" dirty="0" smtClean="0"/>
              <a:t>직장 전산망 내 전자게시판에 글을 게시한 경우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[3] </a:t>
            </a:r>
            <a:r>
              <a:rPr lang="ko-KR" altLang="en-US" sz="2800" dirty="0" smtClean="0"/>
              <a:t>특정 사람들에게 개별적으로 우송</a:t>
            </a:r>
            <a:r>
              <a:rPr lang="en-US" altLang="ko-KR" sz="2800" dirty="0" smtClean="0"/>
              <a:t>· </a:t>
            </a:r>
            <a:r>
              <a:rPr lang="ko-KR" altLang="en-US" sz="2800" dirty="0" smtClean="0"/>
              <a:t>배포한 경우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[4] </a:t>
            </a:r>
            <a:r>
              <a:rPr lang="ko-KR" altLang="en-US" sz="2800" dirty="0" smtClean="0"/>
              <a:t>전과자가 전과가 많다는 사실을 많은 사람이 있는 곳에서 발언</a:t>
            </a:r>
            <a:endParaRPr lang="en-US" altLang="ko-KR" sz="2800" dirty="0" smtClean="0"/>
          </a:p>
        </p:txBody>
      </p:sp>
    </p:spTree>
    <p:extLst>
      <p:ext uri="{BB962C8B-B14F-4D97-AF65-F5344CB8AC3E}">
        <p14:creationId xmlns:p14="http://schemas.microsoft.com/office/powerpoint/2010/main" val="2753699932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err="1" smtClean="0"/>
              <a:t>공연성</a:t>
            </a:r>
            <a:endParaRPr lang="en-US" altLang="ko-KR" sz="44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</a:t>
            </a:r>
            <a:r>
              <a:rPr lang="ko-KR" altLang="en-US" sz="2800" dirty="0"/>
              <a:t> </a:t>
            </a:r>
            <a:r>
              <a:rPr lang="ko-KR" altLang="en-US" sz="2800" dirty="0" smtClean="0"/>
              <a:t>부정 사례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[1] </a:t>
            </a:r>
            <a:r>
              <a:rPr lang="ko-KR" altLang="en-US" sz="2800" dirty="0" smtClean="0"/>
              <a:t>귀엣말 등 그 사람만 들을 수 있는 방법으로 그 사람 본인의 사회적 가치 내지 평가를 떨어뜨릴 만한 사실을 이야기 한 경우</a:t>
            </a:r>
            <a:endParaRPr lang="en-US" altLang="ko-KR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[2] </a:t>
            </a:r>
            <a:r>
              <a:rPr lang="ko-KR" altLang="en-US" sz="2800" dirty="0" smtClean="0"/>
              <a:t>이혼소송 계속 중인 처가 남편의 친구에게 서신을 보내면서 남편의 명예를 훼손하는 문구가 기재된 서신을 동봉한 경우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/>
              <a:t>[3] </a:t>
            </a:r>
            <a:r>
              <a:rPr lang="ko-KR" altLang="en-US" sz="2800" dirty="0" smtClean="0"/>
              <a:t>중학교 교사에 대해 </a:t>
            </a:r>
            <a:r>
              <a:rPr lang="en-US" altLang="ko-KR" sz="2800" dirty="0" smtClean="0"/>
              <a:t>“</a:t>
            </a:r>
            <a:r>
              <a:rPr lang="ko-KR" altLang="en-US" sz="2800" dirty="0" smtClean="0"/>
              <a:t>전과범으로서 </a:t>
            </a:r>
            <a:r>
              <a:rPr lang="ko-KR" altLang="en-US" sz="2800" dirty="0" err="1" smtClean="0"/>
              <a:t>교사직을</a:t>
            </a:r>
            <a:r>
              <a:rPr lang="ko-KR" altLang="en-US" sz="2800" dirty="0" smtClean="0"/>
              <a:t> 팔아가며 이웃을 해치고 고발을 일삼는 악덕 교사</a:t>
            </a:r>
            <a:r>
              <a:rPr lang="en-US" altLang="ko-KR" sz="2800" dirty="0" smtClean="0"/>
              <a:t>＂</a:t>
            </a:r>
            <a:r>
              <a:rPr lang="ko-KR" altLang="en-US" sz="2800" dirty="0"/>
              <a:t> </a:t>
            </a:r>
            <a:r>
              <a:rPr lang="ko-KR" altLang="en-US" sz="2800" dirty="0" smtClean="0"/>
              <a:t>→ 학교법인 이사장에 제출</a:t>
            </a:r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2186204653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명예훼손</a:t>
            </a:r>
            <a:endParaRPr lang="en-US" altLang="ko-KR" sz="44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</a:t>
            </a:r>
            <a:r>
              <a:rPr lang="ko-KR" altLang="en-US" sz="2800" dirty="0"/>
              <a:t> </a:t>
            </a:r>
            <a:r>
              <a:rPr lang="ko-KR" altLang="en-US" sz="2800" dirty="0" smtClean="0"/>
              <a:t>불특정 또는 다수인이 직접 인식할 수 있는 상태에 이르면 기수가 되며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현실적으로 상대방이 인지할 것을 요하지 않는다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추상적 </a:t>
            </a:r>
            <a:r>
              <a:rPr lang="ko-KR" altLang="en-US" sz="2800" dirty="0" err="1" smtClean="0"/>
              <a:t>위험범</a:t>
            </a:r>
            <a:r>
              <a:rPr lang="en-US" altLang="ko-KR" sz="28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→ 甲이 대중목욕탕에서 </a:t>
            </a:r>
            <a:r>
              <a:rPr lang="en-US" altLang="ko-KR" sz="2800" dirty="0" smtClean="0"/>
              <a:t>“</a:t>
            </a:r>
            <a:r>
              <a:rPr lang="ko-KR" altLang="en-US" sz="2800" dirty="0" smtClean="0"/>
              <a:t>어제 방화한 자는 乙이다</a:t>
            </a:r>
            <a:r>
              <a:rPr lang="en-US" altLang="ko-KR" sz="2800" dirty="0" smtClean="0"/>
              <a:t>＂</a:t>
            </a:r>
            <a:r>
              <a:rPr lang="ko-KR" altLang="en-US" sz="2800" dirty="0" smtClean="0"/>
              <a:t>고 소리쳤으나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목욕탕 안에 있던 사람들은 </a:t>
            </a:r>
            <a:r>
              <a:rPr lang="en-US" altLang="ko-KR" sz="2800" dirty="0" smtClean="0"/>
              <a:t>TV</a:t>
            </a:r>
            <a:r>
              <a:rPr lang="ko-KR" altLang="en-US" sz="2800" dirty="0" smtClean="0"/>
              <a:t>를 보느라고 이를 귀담아 듣지 않은 경우에도 명예훼손죄 성립</a:t>
            </a:r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3823357572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위법성 조각</a:t>
            </a:r>
            <a:endParaRPr lang="en-US" altLang="ko-KR" sz="44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제</a:t>
            </a:r>
            <a:r>
              <a:rPr lang="en-US" altLang="ko-KR" sz="2800" dirty="0" smtClean="0"/>
              <a:t>310</a:t>
            </a:r>
            <a:r>
              <a:rPr lang="ko-KR" altLang="en-US" sz="2800" dirty="0" smtClean="0"/>
              <a:t>조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/>
              <a:t>제</a:t>
            </a:r>
            <a:r>
              <a:rPr lang="en-US" altLang="ko-KR" sz="2800" dirty="0"/>
              <a:t>307</a:t>
            </a:r>
            <a:r>
              <a:rPr lang="ko-KR" altLang="en-US" sz="2800" dirty="0"/>
              <a:t>조제</a:t>
            </a:r>
            <a:r>
              <a:rPr lang="en-US" altLang="ko-KR" sz="2800" dirty="0"/>
              <a:t>1</a:t>
            </a:r>
            <a:r>
              <a:rPr lang="ko-KR" altLang="en-US" sz="2800" dirty="0"/>
              <a:t>항의 행위가 진실한 사실로서 오로지 공공의 이익에 관한 때에는 처벌하지 아니한다</a:t>
            </a:r>
            <a:r>
              <a:rPr lang="en-US" altLang="ko-KR" sz="2800" dirty="0" smtClean="0"/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인정사례 </a:t>
            </a:r>
            <a:r>
              <a:rPr lang="en-US" altLang="ko-KR" sz="2800" dirty="0" smtClean="0"/>
              <a:t>– </a:t>
            </a:r>
            <a:r>
              <a:rPr lang="ko-KR" altLang="en-US" sz="2800" dirty="0" smtClean="0"/>
              <a:t>대학교수 성추행 사건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부정사례 </a:t>
            </a:r>
            <a:r>
              <a:rPr lang="en-US" altLang="ko-KR" sz="2800" dirty="0" smtClean="0"/>
              <a:t>– </a:t>
            </a:r>
            <a:r>
              <a:rPr lang="ko-KR" altLang="en-US" sz="2800" dirty="0" smtClean="0"/>
              <a:t>회사의 대표이사에게 압력을 가하여 단체협상에서 양보를 얻어내기 위한 방법으로 거리행진</a:t>
            </a:r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3080712748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311</a:t>
            </a:r>
            <a:r>
              <a:rPr lang="ko-KR" altLang="en-US" sz="4400" dirty="0" smtClean="0"/>
              <a:t>조</a:t>
            </a:r>
            <a:r>
              <a:rPr lang="en-US" altLang="ko-KR" sz="4400" dirty="0" smtClean="0"/>
              <a:t>(</a:t>
            </a:r>
            <a:r>
              <a:rPr lang="ko-KR" altLang="en-US" sz="4400" dirty="0" smtClean="0"/>
              <a:t>모욕</a:t>
            </a:r>
            <a:r>
              <a:rPr lang="en-US" altLang="ko-KR" sz="4400" dirty="0" smtClean="0"/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공연히 사람을 모욕한 자는 </a:t>
            </a:r>
            <a:r>
              <a:rPr lang="en-US" altLang="ko-KR" sz="2800" dirty="0" smtClean="0"/>
              <a:t>1</a:t>
            </a:r>
            <a:r>
              <a:rPr lang="ko-KR" altLang="en-US" sz="2800" dirty="0" smtClean="0"/>
              <a:t>년 이하의 징역이나 금고 또는 </a:t>
            </a:r>
            <a:r>
              <a:rPr lang="en-US" altLang="ko-KR" sz="2800" dirty="0" smtClean="0"/>
              <a:t>200</a:t>
            </a:r>
            <a:r>
              <a:rPr lang="ko-KR" altLang="en-US" sz="2800" dirty="0" smtClean="0"/>
              <a:t>만원 이하의 벌금에 처한다</a:t>
            </a:r>
            <a:r>
              <a:rPr lang="en-US" altLang="ko-KR" sz="2800" dirty="0" smtClean="0"/>
              <a:t>.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</a:t>
            </a:r>
            <a:r>
              <a:rPr lang="en-US" altLang="ko-KR" sz="2800" dirty="0" smtClean="0"/>
              <a:t>OO </a:t>
            </a:r>
            <a:r>
              <a:rPr lang="ko-KR" altLang="en-US" sz="2800" dirty="0" smtClean="0"/>
              <a:t>개</a:t>
            </a:r>
            <a:r>
              <a:rPr lang="en-US" altLang="ko-KR" sz="2800" dirty="0" smtClean="0"/>
              <a:t>OO</a:t>
            </a:r>
            <a:r>
              <a:rPr lang="ko-KR" altLang="en-US" sz="2800" dirty="0" smtClean="0"/>
              <a:t>야</a:t>
            </a:r>
            <a:r>
              <a:rPr lang="en-US" altLang="ko-KR" sz="2800" dirty="0" smtClean="0"/>
              <a:t>, O</a:t>
            </a:r>
            <a:r>
              <a:rPr lang="ko-KR" altLang="en-US" sz="2800" dirty="0" smtClean="0"/>
              <a:t>도 아닌 젊은 새끼는 꺼져 새끼야</a:t>
            </a:r>
            <a:r>
              <a:rPr lang="en-US" altLang="ko-KR" sz="2800" dirty="0" smtClean="0"/>
              <a:t>! </a:t>
            </a:r>
            <a:r>
              <a:rPr lang="ko-KR" altLang="en-US" sz="2800" dirty="0" smtClean="0"/>
              <a:t>→</a:t>
            </a:r>
            <a:r>
              <a:rPr lang="ko-KR" altLang="en-US" sz="2800" dirty="0"/>
              <a:t> </a:t>
            </a:r>
            <a:r>
              <a:rPr lang="ko-KR" altLang="en-US" sz="2800" dirty="0" smtClean="0"/>
              <a:t>인정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부모가 </a:t>
            </a:r>
            <a:r>
              <a:rPr lang="ko-KR" altLang="en-US" sz="2800" dirty="0" err="1" smtClean="0"/>
              <a:t>그런식이니</a:t>
            </a:r>
            <a:r>
              <a:rPr lang="ko-KR" altLang="en-US" sz="2800" dirty="0" smtClean="0"/>
              <a:t> 자식도 그런 것이다</a:t>
            </a:r>
            <a:r>
              <a:rPr lang="en-US" altLang="ko-KR" sz="2800" dirty="0" smtClean="0"/>
              <a:t>. </a:t>
            </a:r>
            <a:r>
              <a:rPr lang="ko-KR" altLang="en-US" sz="2800" dirty="0" smtClean="0"/>
              <a:t>→ 부정</a:t>
            </a:r>
            <a:endParaRPr lang="en-US" altLang="ko-KR" sz="28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★ 모욕</a:t>
            </a:r>
            <a:r>
              <a:rPr lang="en-US" altLang="ko-KR" sz="2800" dirty="0" smtClean="0"/>
              <a:t>+</a:t>
            </a:r>
            <a:r>
              <a:rPr lang="ko-KR" altLang="en-US" sz="2800" dirty="0" smtClean="0"/>
              <a:t>명예훼손</a:t>
            </a:r>
            <a:r>
              <a:rPr lang="en-US" altLang="ko-KR" sz="2800" dirty="0" smtClean="0"/>
              <a:t>=</a:t>
            </a:r>
            <a:r>
              <a:rPr lang="ko-KR" altLang="en-US" sz="2800" dirty="0" smtClean="0"/>
              <a:t>명예훼손죄</a:t>
            </a:r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512251155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59099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200000"/>
              </a:lnSpc>
              <a:buNone/>
            </a:pPr>
            <a:endParaRPr lang="en-US" altLang="ko-KR" sz="4400" dirty="0" smtClean="0"/>
          </a:p>
          <a:p>
            <a:pPr marL="0" indent="0" algn="ctr">
              <a:lnSpc>
                <a:spcPct val="200000"/>
              </a:lnSpc>
              <a:buNone/>
            </a:pPr>
            <a:r>
              <a:rPr lang="ko-KR" altLang="en-US" sz="4400" dirty="0" smtClean="0"/>
              <a:t>제</a:t>
            </a:r>
            <a:r>
              <a:rPr lang="en-US" altLang="ko-KR" sz="4400" dirty="0" smtClean="0"/>
              <a:t>2</a:t>
            </a:r>
            <a:r>
              <a:rPr lang="ko-KR" altLang="en-US" sz="4400" dirty="0" smtClean="0"/>
              <a:t>절 신용</a:t>
            </a:r>
            <a:r>
              <a:rPr lang="en-US" altLang="ko-KR" sz="4400" dirty="0" smtClean="0"/>
              <a:t>· </a:t>
            </a:r>
            <a:r>
              <a:rPr lang="ko-KR" altLang="en-US" sz="4400" dirty="0" smtClean="0"/>
              <a:t>업무와 경매에 관한 죄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234366296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>
                <a:latin typeface="+mj-ea"/>
              </a:rPr>
              <a:t>제</a:t>
            </a:r>
            <a:r>
              <a:rPr lang="en-US" altLang="ko-KR" sz="4400" dirty="0" smtClean="0">
                <a:latin typeface="+mj-ea"/>
              </a:rPr>
              <a:t>313</a:t>
            </a:r>
            <a:r>
              <a:rPr lang="ko-KR" altLang="en-US" sz="4400" dirty="0" smtClean="0">
                <a:latin typeface="+mj-ea"/>
              </a:rPr>
              <a:t>조</a:t>
            </a:r>
            <a:r>
              <a:rPr lang="en-US" altLang="ko-KR" sz="4400" dirty="0" smtClean="0">
                <a:latin typeface="+mj-ea"/>
              </a:rPr>
              <a:t>(</a:t>
            </a:r>
            <a:r>
              <a:rPr lang="ko-KR" altLang="en-US" sz="4400" dirty="0" smtClean="0">
                <a:latin typeface="+mj-ea"/>
              </a:rPr>
              <a:t>신용훼손</a:t>
            </a:r>
            <a:r>
              <a:rPr lang="en-US" altLang="ko-KR" sz="4400" dirty="0" smtClean="0">
                <a:latin typeface="+mj-ea"/>
              </a:rPr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>
                <a:latin typeface="+mj-ea"/>
              </a:rPr>
              <a:t>허위의 사실을 유포하거나 기타 위계로써 사람의 신용을 훼손한 자는 </a:t>
            </a:r>
            <a:r>
              <a:rPr lang="en-US" altLang="ko-KR" sz="2800" dirty="0" smtClean="0">
                <a:latin typeface="+mj-ea"/>
              </a:rPr>
              <a:t>5</a:t>
            </a:r>
            <a:r>
              <a:rPr lang="ko-KR" altLang="en-US" sz="2800" dirty="0" smtClean="0">
                <a:latin typeface="+mj-ea"/>
              </a:rPr>
              <a:t>년 이하의 징역 또는 </a:t>
            </a:r>
            <a:r>
              <a:rPr lang="en-US" altLang="ko-KR" sz="2800" dirty="0" smtClean="0">
                <a:latin typeface="+mj-ea"/>
              </a:rPr>
              <a:t>1</a:t>
            </a:r>
            <a:r>
              <a:rPr lang="ko-KR" altLang="en-US" sz="2800" dirty="0" smtClean="0">
                <a:latin typeface="+mj-ea"/>
              </a:rPr>
              <a:t>천</a:t>
            </a:r>
            <a:r>
              <a:rPr lang="en-US" altLang="ko-KR" sz="2800" dirty="0" smtClean="0">
                <a:latin typeface="+mj-ea"/>
              </a:rPr>
              <a:t>500</a:t>
            </a:r>
            <a:r>
              <a:rPr lang="ko-KR" altLang="en-US" sz="2800" dirty="0" smtClean="0">
                <a:latin typeface="+mj-ea"/>
              </a:rPr>
              <a:t>만원 이하의 벌금에 처한다</a:t>
            </a:r>
            <a:r>
              <a:rPr lang="en-US" altLang="ko-KR" sz="2800" dirty="0" smtClean="0">
                <a:latin typeface="+mj-ea"/>
              </a:rPr>
              <a:t>.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altLang="ko-KR" sz="2800" dirty="0">
              <a:latin typeface="+mj-ea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>
                <a:latin typeface="+mj-ea"/>
              </a:rPr>
              <a:t>★ </a:t>
            </a:r>
            <a:r>
              <a:rPr lang="en-US" altLang="ko-KR" sz="2800" dirty="0" smtClean="0">
                <a:latin typeface="+mj-ea"/>
              </a:rPr>
              <a:t>‘A</a:t>
            </a:r>
            <a:r>
              <a:rPr lang="ko-KR" altLang="en-US" sz="2800" dirty="0" smtClean="0">
                <a:latin typeface="+mj-ea"/>
              </a:rPr>
              <a:t>회사는 파산직전에 있다</a:t>
            </a:r>
            <a:r>
              <a:rPr lang="en-US" altLang="ko-KR" sz="2800" dirty="0" smtClean="0">
                <a:latin typeface="+mj-ea"/>
              </a:rPr>
              <a:t>’</a:t>
            </a:r>
            <a:r>
              <a:rPr lang="ko-KR" altLang="en-US" sz="2800" dirty="0" smtClean="0">
                <a:latin typeface="+mj-ea"/>
              </a:rPr>
              <a:t>라는 소문을 퍼뜨려서 </a:t>
            </a:r>
            <a:r>
              <a:rPr lang="ko-KR" altLang="en-US" sz="2800" dirty="0" err="1" smtClean="0">
                <a:latin typeface="+mj-ea"/>
              </a:rPr>
              <a:t>불특정인에게</a:t>
            </a:r>
            <a:r>
              <a:rPr lang="ko-KR" altLang="en-US" sz="2800" dirty="0" smtClean="0">
                <a:latin typeface="+mj-ea"/>
              </a:rPr>
              <a:t> 사람</a:t>
            </a:r>
            <a:r>
              <a:rPr lang="en-US" altLang="ko-KR" sz="2800" dirty="0" smtClean="0">
                <a:latin typeface="+mj-ea"/>
              </a:rPr>
              <a:t>(</a:t>
            </a:r>
            <a:r>
              <a:rPr lang="ko-KR" altLang="en-US" sz="2800" dirty="0" smtClean="0">
                <a:solidFill>
                  <a:srgbClr val="FFFF00"/>
                </a:solidFill>
                <a:latin typeface="+mj-ea"/>
              </a:rPr>
              <a:t>법인</a:t>
            </a:r>
            <a:r>
              <a:rPr lang="en-US" altLang="ko-KR" sz="2800" dirty="0" smtClean="0">
                <a:latin typeface="+mj-ea"/>
              </a:rPr>
              <a:t>)</a:t>
            </a:r>
            <a:r>
              <a:rPr lang="ko-KR" altLang="en-US" sz="2800" dirty="0" smtClean="0">
                <a:latin typeface="+mj-ea"/>
              </a:rPr>
              <a:t>의 신용을 훼손</a:t>
            </a:r>
            <a:r>
              <a:rPr lang="en-US" altLang="ko-KR" sz="2800" dirty="0" smtClean="0">
                <a:latin typeface="+mj-ea"/>
              </a:rPr>
              <a:t>(</a:t>
            </a:r>
            <a:r>
              <a:rPr lang="ko-KR" altLang="en-US" sz="2800" dirty="0" err="1" smtClean="0">
                <a:latin typeface="+mj-ea"/>
              </a:rPr>
              <a:t>경제적가치</a:t>
            </a:r>
            <a:r>
              <a:rPr lang="en-US" altLang="ko-KR" sz="2800" dirty="0" smtClean="0">
                <a:latin typeface="+mj-ea"/>
              </a:rPr>
              <a:t>)  cf. </a:t>
            </a:r>
            <a:r>
              <a:rPr lang="ko-KR" altLang="en-US" sz="2800" dirty="0" smtClean="0">
                <a:latin typeface="+mj-ea"/>
              </a:rPr>
              <a:t>명예훼손</a:t>
            </a:r>
            <a:r>
              <a:rPr lang="en-US" altLang="ko-KR" sz="2800" dirty="0" smtClean="0">
                <a:latin typeface="+mj-ea"/>
              </a:rPr>
              <a:t>(</a:t>
            </a:r>
            <a:r>
              <a:rPr lang="ko-KR" altLang="en-US" sz="2800" dirty="0" err="1" smtClean="0">
                <a:latin typeface="+mj-ea"/>
              </a:rPr>
              <a:t>인격적가치</a:t>
            </a:r>
            <a:r>
              <a:rPr lang="en-US" altLang="ko-KR" sz="2800" dirty="0" smtClean="0">
                <a:latin typeface="+mj-ea"/>
              </a:rPr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>
                <a:latin typeface="+mj-ea"/>
              </a:rPr>
              <a:t>★ </a:t>
            </a:r>
            <a:r>
              <a:rPr lang="ko-KR" altLang="en-US" sz="2800" dirty="0" smtClean="0">
                <a:latin typeface="+mj-ea"/>
              </a:rPr>
              <a:t>특정 </a:t>
            </a:r>
            <a:r>
              <a:rPr lang="ko-KR" altLang="en-US" sz="2800" dirty="0" err="1">
                <a:latin typeface="+mj-ea"/>
              </a:rPr>
              <a:t>영업장소에</a:t>
            </a:r>
            <a:r>
              <a:rPr lang="ko-KR" altLang="en-US" sz="2800" dirty="0">
                <a:latin typeface="+mj-ea"/>
              </a:rPr>
              <a:t> </a:t>
            </a:r>
            <a:r>
              <a:rPr lang="ko-KR" altLang="en-US" sz="2800" dirty="0" smtClean="0">
                <a:latin typeface="+mj-ea"/>
              </a:rPr>
              <a:t>전염병 </a:t>
            </a:r>
            <a:r>
              <a:rPr lang="ko-KR" altLang="en-US" sz="2800" dirty="0" err="1">
                <a:latin typeface="+mj-ea"/>
              </a:rPr>
              <a:t>확진자가</a:t>
            </a:r>
            <a:r>
              <a:rPr lang="ko-KR" altLang="en-US" sz="2800" dirty="0">
                <a:latin typeface="+mj-ea"/>
              </a:rPr>
              <a:t> 다녀갔다고 거짓말을 유포하는 경우</a:t>
            </a:r>
            <a:endParaRPr lang="en-US" altLang="ko-KR" sz="2800" dirty="0"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641669502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>
                <a:latin typeface="+mj-ea"/>
              </a:rPr>
              <a:t>제</a:t>
            </a:r>
            <a:r>
              <a:rPr lang="en-US" altLang="ko-KR" sz="4400" dirty="0" smtClean="0">
                <a:latin typeface="+mj-ea"/>
              </a:rPr>
              <a:t>314</a:t>
            </a:r>
            <a:r>
              <a:rPr lang="ko-KR" altLang="en-US" sz="4400" dirty="0" smtClean="0">
                <a:latin typeface="+mj-ea"/>
              </a:rPr>
              <a:t>조</a:t>
            </a:r>
            <a:r>
              <a:rPr lang="en-US" altLang="ko-KR" sz="4400" dirty="0" smtClean="0">
                <a:latin typeface="+mj-ea"/>
              </a:rPr>
              <a:t>(</a:t>
            </a:r>
            <a:r>
              <a:rPr lang="ko-KR" altLang="en-US" sz="4400" dirty="0" smtClean="0">
                <a:latin typeface="+mj-ea"/>
              </a:rPr>
              <a:t>업무방해</a:t>
            </a:r>
            <a:r>
              <a:rPr lang="en-US" altLang="ko-KR" sz="4400" dirty="0" smtClean="0">
                <a:latin typeface="+mj-ea"/>
              </a:rPr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>
                <a:latin typeface="+mj-ea"/>
              </a:rPr>
              <a:t>①제</a:t>
            </a:r>
            <a:r>
              <a:rPr lang="en-US" altLang="ko-KR" sz="2800" dirty="0" smtClean="0">
                <a:latin typeface="+mj-ea"/>
              </a:rPr>
              <a:t>313</a:t>
            </a:r>
            <a:r>
              <a:rPr lang="ko-KR" altLang="en-US" sz="2800" dirty="0" smtClean="0">
                <a:latin typeface="+mj-ea"/>
              </a:rPr>
              <a:t>조의 방법 또는 위력으로써 사람의 업무를 방해한 자는 </a:t>
            </a:r>
            <a:r>
              <a:rPr lang="en-US" altLang="ko-KR" sz="2800" dirty="0" smtClean="0">
                <a:latin typeface="+mj-ea"/>
              </a:rPr>
              <a:t>5</a:t>
            </a:r>
            <a:r>
              <a:rPr lang="ko-KR" altLang="en-US" sz="2800" dirty="0" smtClean="0">
                <a:latin typeface="+mj-ea"/>
              </a:rPr>
              <a:t>년 이하의 징역 또는 </a:t>
            </a:r>
            <a:r>
              <a:rPr lang="en-US" altLang="ko-KR" sz="2800" dirty="0" smtClean="0">
                <a:latin typeface="+mj-ea"/>
              </a:rPr>
              <a:t>1</a:t>
            </a:r>
            <a:r>
              <a:rPr lang="ko-KR" altLang="en-US" sz="2800" dirty="0" smtClean="0">
                <a:latin typeface="+mj-ea"/>
              </a:rPr>
              <a:t>천 </a:t>
            </a:r>
            <a:r>
              <a:rPr lang="en-US" altLang="ko-KR" sz="2800" dirty="0" smtClean="0">
                <a:latin typeface="+mj-ea"/>
              </a:rPr>
              <a:t>500</a:t>
            </a:r>
            <a:r>
              <a:rPr lang="ko-KR" altLang="en-US" sz="2800" dirty="0" smtClean="0">
                <a:latin typeface="+mj-ea"/>
              </a:rPr>
              <a:t>만원 이하의 벌금에 처한다</a:t>
            </a:r>
            <a:r>
              <a:rPr lang="en-US" altLang="ko-KR" sz="2800" dirty="0" smtClean="0">
                <a:latin typeface="+mj-ea"/>
              </a:rPr>
              <a:t>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>
                <a:latin typeface="+mj-ea"/>
              </a:rPr>
              <a:t>②컴퓨터 등 정보처리장치 또는 전자기록 등 특수매체기록을 손괴하거나 정보처리장치에 허위의 정보 또는 부정한 명령을 입력하거나 기타 방법으로 정보처리에 장애를 발생하게 하여 사람의 업무를 방해한 자도 제</a:t>
            </a:r>
            <a:r>
              <a:rPr lang="en-US" altLang="ko-KR" sz="2800" dirty="0" smtClean="0">
                <a:latin typeface="+mj-ea"/>
              </a:rPr>
              <a:t>1</a:t>
            </a:r>
            <a:r>
              <a:rPr lang="ko-KR" altLang="en-US" sz="2800" dirty="0" smtClean="0">
                <a:latin typeface="+mj-ea"/>
              </a:rPr>
              <a:t>항의 형과 같다</a:t>
            </a:r>
            <a:r>
              <a:rPr lang="en-US" altLang="ko-KR" sz="2800" dirty="0" smtClean="0">
                <a:latin typeface="+mj-ea"/>
              </a:rPr>
              <a:t>. </a:t>
            </a:r>
            <a:endParaRPr lang="en-US" altLang="ko-KR" sz="2800" dirty="0"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429910596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>
                <a:latin typeface="+mj-ea"/>
              </a:rPr>
              <a:t>제</a:t>
            </a:r>
            <a:r>
              <a:rPr lang="en-US" altLang="ko-KR" sz="4400" dirty="0" smtClean="0">
                <a:latin typeface="+mj-ea"/>
              </a:rPr>
              <a:t>314</a:t>
            </a:r>
            <a:r>
              <a:rPr lang="ko-KR" altLang="en-US" sz="4400" dirty="0" smtClean="0">
                <a:latin typeface="+mj-ea"/>
              </a:rPr>
              <a:t>조</a:t>
            </a:r>
            <a:r>
              <a:rPr lang="en-US" altLang="ko-KR" sz="4400" dirty="0" smtClean="0">
                <a:latin typeface="+mj-ea"/>
              </a:rPr>
              <a:t>(</a:t>
            </a:r>
            <a:r>
              <a:rPr lang="ko-KR" altLang="en-US" sz="4400" dirty="0" smtClean="0">
                <a:solidFill>
                  <a:srgbClr val="FFFF00"/>
                </a:solidFill>
                <a:latin typeface="+mj-ea"/>
              </a:rPr>
              <a:t>업무</a:t>
            </a:r>
            <a:r>
              <a:rPr lang="ko-KR" altLang="en-US" sz="4400" dirty="0" smtClean="0">
                <a:latin typeface="+mj-ea"/>
              </a:rPr>
              <a:t>방해</a:t>
            </a:r>
            <a:r>
              <a:rPr lang="en-US" altLang="ko-KR" sz="4400" dirty="0" smtClean="0">
                <a:latin typeface="+mj-ea"/>
              </a:rPr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>
                <a:latin typeface="+mj-ea"/>
              </a:rPr>
              <a:t>★ 직업 또는 계속적으로 종사하는 사무나 사업</a:t>
            </a:r>
            <a:r>
              <a:rPr lang="en-US" altLang="ko-KR" sz="2800" dirty="0">
                <a:latin typeface="+mj-ea"/>
              </a:rPr>
              <a:t> (</a:t>
            </a:r>
            <a:r>
              <a:rPr lang="ko-KR" altLang="en-US" sz="2800" dirty="0">
                <a:latin typeface="+mj-ea"/>
              </a:rPr>
              <a:t>사회적 활동의 기반</a:t>
            </a:r>
            <a:r>
              <a:rPr lang="en-US" altLang="ko-KR" sz="2800" dirty="0">
                <a:latin typeface="+mj-ea"/>
              </a:rPr>
              <a:t>) </a:t>
            </a:r>
            <a:r>
              <a:rPr lang="ko-KR" altLang="en-US" sz="2800" dirty="0" smtClean="0">
                <a:latin typeface="+mj-ea"/>
              </a:rPr>
              <a:t>으로서 타인의 위법한 행위로부터 보호할 가치 有</a:t>
            </a:r>
            <a:endParaRPr lang="en-US" altLang="ko-KR" sz="2800" dirty="0" smtClean="0">
              <a:latin typeface="+mj-ea"/>
            </a:endParaRPr>
          </a:p>
          <a:p>
            <a:pPr marL="0" indent="0" algn="r">
              <a:lnSpc>
                <a:spcPct val="150000"/>
              </a:lnSpc>
              <a:buNone/>
            </a:pPr>
            <a:r>
              <a:rPr lang="en-US" altLang="ko-KR" sz="2800" dirty="0">
                <a:latin typeface="+mj-ea"/>
              </a:rPr>
              <a:t> </a:t>
            </a:r>
            <a:r>
              <a:rPr lang="en-US" altLang="ko-KR" sz="2800" dirty="0" smtClean="0">
                <a:latin typeface="+mj-ea"/>
              </a:rPr>
              <a:t>ex) </a:t>
            </a:r>
            <a:r>
              <a:rPr lang="ko-KR" altLang="en-US" sz="2800" dirty="0" smtClean="0">
                <a:latin typeface="+mj-ea"/>
              </a:rPr>
              <a:t>처벌사례 </a:t>
            </a:r>
            <a:r>
              <a:rPr lang="en-US" altLang="ko-KR" sz="2800" dirty="0" smtClean="0">
                <a:latin typeface="+mj-ea"/>
              </a:rPr>
              <a:t>- </a:t>
            </a:r>
            <a:r>
              <a:rPr lang="ko-KR" altLang="en-US" sz="2800" dirty="0" smtClean="0">
                <a:latin typeface="+mj-ea"/>
              </a:rPr>
              <a:t>채용청탁</a:t>
            </a:r>
            <a:r>
              <a:rPr lang="en-US" altLang="ko-KR" sz="2800" dirty="0" smtClean="0">
                <a:latin typeface="+mj-ea"/>
              </a:rPr>
              <a:t>, </a:t>
            </a:r>
            <a:r>
              <a:rPr lang="ko-KR" altLang="en-US" sz="2800" dirty="0" smtClean="0">
                <a:latin typeface="+mj-ea"/>
              </a:rPr>
              <a:t>이력서 위조</a:t>
            </a:r>
            <a:endParaRPr lang="en-US" altLang="ko-KR" sz="2800" dirty="0" smtClean="0">
              <a:latin typeface="+mj-ea"/>
            </a:endParaRPr>
          </a:p>
          <a:p>
            <a:pPr marL="0" indent="0" algn="r">
              <a:lnSpc>
                <a:spcPct val="150000"/>
              </a:lnSpc>
              <a:buNone/>
            </a:pPr>
            <a:endParaRPr lang="en-US" altLang="ko-KR" sz="2800" dirty="0">
              <a:latin typeface="+mj-ea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ko-KR" sz="2800" dirty="0" smtClean="0">
                <a:latin typeface="+mj-ea"/>
              </a:rPr>
              <a:t>Q. </a:t>
            </a:r>
            <a:r>
              <a:rPr lang="ko-KR" altLang="en-US" sz="2800" dirty="0" smtClean="0">
                <a:latin typeface="+mj-ea"/>
              </a:rPr>
              <a:t>생활기록부 작성하지 않는 유치원교사</a:t>
            </a:r>
            <a:r>
              <a:rPr lang="en-US" altLang="ko-KR" sz="2800" dirty="0" smtClean="0">
                <a:latin typeface="+mj-ea"/>
              </a:rPr>
              <a:t>, </a:t>
            </a:r>
            <a:r>
              <a:rPr lang="ko-KR" altLang="en-US" sz="2800" dirty="0" smtClean="0">
                <a:latin typeface="+mj-ea"/>
              </a:rPr>
              <a:t>업무방해죄</a:t>
            </a:r>
            <a:r>
              <a:rPr lang="en-US" altLang="ko-KR" sz="2800" dirty="0" smtClean="0">
                <a:latin typeface="+mj-ea"/>
              </a:rPr>
              <a:t>?</a:t>
            </a:r>
            <a:r>
              <a:rPr lang="ko-KR" altLang="en-US" sz="2800" dirty="0" smtClean="0">
                <a:latin typeface="+mj-ea"/>
              </a:rPr>
              <a:t> </a:t>
            </a:r>
            <a:endParaRPr lang="en-US" altLang="ko-KR" sz="2800" dirty="0" smtClean="0">
              <a:latin typeface="+mj-ea"/>
            </a:endParaRPr>
          </a:p>
          <a:p>
            <a:pPr marL="0" indent="0" algn="r">
              <a:lnSpc>
                <a:spcPct val="150000"/>
              </a:lnSpc>
              <a:buNone/>
            </a:pPr>
            <a:r>
              <a:rPr lang="en-US" altLang="ko-KR" sz="2800" dirty="0" smtClean="0">
                <a:latin typeface="+mj-ea"/>
              </a:rPr>
              <a:t>A. X(</a:t>
            </a:r>
            <a:r>
              <a:rPr lang="ko-KR" altLang="en-US" sz="2800" dirty="0" smtClean="0">
                <a:latin typeface="+mj-ea"/>
              </a:rPr>
              <a:t>허위의 사실을 유포하거나</a:t>
            </a:r>
            <a:r>
              <a:rPr lang="en-US" altLang="ko-KR" sz="2800" dirty="0" smtClean="0">
                <a:latin typeface="+mj-ea"/>
              </a:rPr>
              <a:t>, </a:t>
            </a:r>
            <a:r>
              <a:rPr lang="ko-KR" altLang="en-US" sz="2800" dirty="0" smtClean="0">
                <a:latin typeface="+mj-ea"/>
              </a:rPr>
              <a:t>위계의 방법</a:t>
            </a:r>
            <a:r>
              <a:rPr lang="en-US" altLang="ko-KR" sz="2800" dirty="0" smtClean="0">
                <a:latin typeface="+mj-ea"/>
              </a:rPr>
              <a:t>)</a:t>
            </a:r>
            <a:endParaRPr lang="en-US" altLang="ko-KR" sz="2800" dirty="0"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909304763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>
                <a:latin typeface="+mj-ea"/>
              </a:rPr>
              <a:t>제</a:t>
            </a:r>
            <a:r>
              <a:rPr lang="en-US" altLang="ko-KR" sz="4400" dirty="0" smtClean="0">
                <a:latin typeface="+mj-ea"/>
              </a:rPr>
              <a:t>315</a:t>
            </a:r>
            <a:r>
              <a:rPr lang="ko-KR" altLang="en-US" sz="4400" dirty="0" smtClean="0">
                <a:latin typeface="+mj-ea"/>
              </a:rPr>
              <a:t>조</a:t>
            </a:r>
            <a:r>
              <a:rPr lang="en-US" altLang="ko-KR" sz="4400" dirty="0" smtClean="0">
                <a:latin typeface="+mj-ea"/>
              </a:rPr>
              <a:t>(</a:t>
            </a:r>
            <a:r>
              <a:rPr lang="ko-KR" altLang="en-US" sz="4400" dirty="0" smtClean="0">
                <a:latin typeface="+mj-ea"/>
              </a:rPr>
              <a:t>경매</a:t>
            </a:r>
            <a:r>
              <a:rPr lang="en-US" altLang="ko-KR" sz="4400" dirty="0" smtClean="0">
                <a:latin typeface="+mj-ea"/>
              </a:rPr>
              <a:t>, </a:t>
            </a:r>
            <a:r>
              <a:rPr lang="ko-KR" altLang="en-US" sz="4400" dirty="0" smtClean="0">
                <a:latin typeface="+mj-ea"/>
              </a:rPr>
              <a:t>입찰의 </a:t>
            </a:r>
            <a:r>
              <a:rPr lang="ko-KR" altLang="en-US" sz="4400" dirty="0" err="1" smtClean="0">
                <a:latin typeface="+mj-ea"/>
              </a:rPr>
              <a:t>방햬</a:t>
            </a:r>
            <a:r>
              <a:rPr lang="en-US" altLang="ko-KR" sz="4400" dirty="0" smtClean="0">
                <a:latin typeface="+mj-ea"/>
              </a:rPr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>
                <a:latin typeface="+mj-ea"/>
              </a:rPr>
              <a:t>위계 또는 위력 기타 방법으로 경매 또는 입찰의 공정을 </a:t>
            </a:r>
            <a:r>
              <a:rPr lang="ko-KR" altLang="en-US" sz="2800" dirty="0" err="1" smtClean="0">
                <a:latin typeface="+mj-ea"/>
              </a:rPr>
              <a:t>해한자는</a:t>
            </a:r>
            <a:r>
              <a:rPr lang="ko-KR" altLang="en-US" sz="2800" dirty="0" smtClean="0">
                <a:latin typeface="+mj-ea"/>
              </a:rPr>
              <a:t> </a:t>
            </a:r>
            <a:r>
              <a:rPr lang="en-US" altLang="ko-KR" sz="2800" dirty="0" smtClean="0">
                <a:latin typeface="+mj-ea"/>
              </a:rPr>
              <a:t>2</a:t>
            </a:r>
            <a:r>
              <a:rPr lang="ko-KR" altLang="en-US" sz="2800" dirty="0" smtClean="0">
                <a:latin typeface="+mj-ea"/>
              </a:rPr>
              <a:t>년 이하의 징역 또는 </a:t>
            </a:r>
            <a:r>
              <a:rPr lang="en-US" altLang="ko-KR" sz="2800" dirty="0" smtClean="0">
                <a:latin typeface="+mj-ea"/>
              </a:rPr>
              <a:t>700</a:t>
            </a:r>
            <a:r>
              <a:rPr lang="ko-KR" altLang="en-US" sz="2800" dirty="0" smtClean="0">
                <a:latin typeface="+mj-ea"/>
              </a:rPr>
              <a:t>만원 이하의 벌금에 처한다</a:t>
            </a:r>
            <a:r>
              <a:rPr lang="en-US" altLang="ko-KR" sz="2800" dirty="0" smtClean="0">
                <a:latin typeface="+mj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78140651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57212" y="478118"/>
            <a:ext cx="10593388" cy="6214782"/>
          </a:xfrm>
        </p:spPr>
        <p:txBody>
          <a:bodyPr>
            <a:normAutofit fontScale="925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ko-KR" altLang="en-US" sz="4400" dirty="0" smtClean="0">
                <a:latin typeface="+mj-ea"/>
              </a:rPr>
              <a:t>제</a:t>
            </a:r>
            <a:r>
              <a:rPr lang="en-US" altLang="ko-KR" sz="4400" dirty="0" smtClean="0">
                <a:latin typeface="+mj-ea"/>
              </a:rPr>
              <a:t>315</a:t>
            </a:r>
            <a:r>
              <a:rPr lang="ko-KR" altLang="en-US" sz="4400" dirty="0" smtClean="0">
                <a:latin typeface="+mj-ea"/>
              </a:rPr>
              <a:t>조</a:t>
            </a:r>
            <a:r>
              <a:rPr lang="en-US" altLang="ko-KR" sz="4400" dirty="0" smtClean="0">
                <a:latin typeface="+mj-ea"/>
              </a:rPr>
              <a:t>(</a:t>
            </a:r>
            <a:r>
              <a:rPr lang="ko-KR" altLang="en-US" sz="4400" dirty="0" smtClean="0">
                <a:latin typeface="+mj-ea"/>
              </a:rPr>
              <a:t>경매</a:t>
            </a:r>
            <a:r>
              <a:rPr lang="en-US" altLang="ko-KR" sz="4400" dirty="0" smtClean="0">
                <a:latin typeface="+mj-ea"/>
              </a:rPr>
              <a:t>, </a:t>
            </a:r>
            <a:r>
              <a:rPr lang="ko-KR" altLang="en-US" sz="4400" dirty="0" smtClean="0">
                <a:latin typeface="+mj-ea"/>
              </a:rPr>
              <a:t>입찰의 방해</a:t>
            </a:r>
            <a:r>
              <a:rPr lang="en-US" altLang="ko-KR" sz="4400" dirty="0" smtClean="0">
                <a:latin typeface="+mj-ea"/>
              </a:rPr>
              <a:t>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ko-KR" altLang="en-US" sz="2800" dirty="0" smtClean="0"/>
              <a:t>피고인은 자신의 회사가 </a:t>
            </a:r>
            <a:r>
              <a:rPr lang="ko-KR" altLang="en-US" sz="2800" dirty="0"/>
              <a:t>경영난에 빠지게 되자</a:t>
            </a:r>
            <a:r>
              <a:rPr lang="en-US" altLang="ko-KR" sz="2800" dirty="0"/>
              <a:t>, 2016. 5. 20.</a:t>
            </a:r>
            <a:r>
              <a:rPr lang="ko-KR" altLang="en-US" sz="2800" dirty="0"/>
              <a:t>경 </a:t>
            </a:r>
            <a:r>
              <a:rPr lang="ko-KR" altLang="en-US" sz="2800" dirty="0" smtClean="0"/>
              <a:t>농협으로부터 </a:t>
            </a:r>
            <a:r>
              <a:rPr lang="en-US" altLang="ko-KR" sz="2800" dirty="0"/>
              <a:t>5</a:t>
            </a:r>
            <a:r>
              <a:rPr lang="ko-KR" altLang="en-US" sz="2800" dirty="0"/>
              <a:t>억 </a:t>
            </a:r>
            <a:r>
              <a:rPr lang="en-US" altLang="ko-KR" sz="2800" dirty="0"/>
              <a:t>5</a:t>
            </a:r>
            <a:r>
              <a:rPr lang="ko-KR" altLang="en-US" sz="2800" dirty="0" err="1"/>
              <a:t>천만원을</a:t>
            </a:r>
            <a:r>
              <a:rPr lang="ko-KR" altLang="en-US" sz="2800" dirty="0"/>
              <a:t> 대출받으면서 </a:t>
            </a:r>
            <a:r>
              <a:rPr lang="ko-KR" altLang="en-US" sz="2800" dirty="0" smtClean="0"/>
              <a:t>회사 소유인 대지와 </a:t>
            </a:r>
            <a:r>
              <a:rPr lang="en-US" altLang="ko-KR" sz="2800" dirty="0"/>
              <a:t>3</a:t>
            </a:r>
            <a:r>
              <a:rPr lang="ko-KR" altLang="en-US" sz="2800" dirty="0"/>
              <a:t>층 </a:t>
            </a:r>
            <a:r>
              <a:rPr lang="ko-KR" altLang="en-US" sz="2800" dirty="0" smtClean="0"/>
              <a:t>건물</a:t>
            </a:r>
            <a:r>
              <a:rPr lang="en-US" altLang="ko-KR" sz="2800" dirty="0" smtClean="0"/>
              <a:t>)</a:t>
            </a:r>
            <a:r>
              <a:rPr lang="ko-KR" altLang="en-US" sz="2800" dirty="0"/>
              <a:t>에 채권최고액 </a:t>
            </a:r>
            <a:r>
              <a:rPr lang="en-US" altLang="ko-KR" sz="2800" dirty="0"/>
              <a:t>6</a:t>
            </a:r>
            <a:r>
              <a:rPr lang="ko-KR" altLang="en-US" sz="2800" dirty="0"/>
              <a:t>억 원으로 하는 </a:t>
            </a:r>
            <a:r>
              <a:rPr lang="ko-KR" altLang="en-US" sz="2800" dirty="0">
                <a:solidFill>
                  <a:srgbClr val="FFFF00"/>
                </a:solidFill>
              </a:rPr>
              <a:t>근저당권</a:t>
            </a:r>
            <a:r>
              <a:rPr lang="ko-KR" altLang="en-US" sz="2800" dirty="0"/>
              <a:t>을 설정하여 주었다</a:t>
            </a:r>
            <a:r>
              <a:rPr lang="en-US" altLang="ko-KR" sz="2800" dirty="0" smtClean="0"/>
              <a:t>.</a:t>
            </a:r>
            <a:r>
              <a:rPr lang="ko-KR" altLang="en-US" sz="2800" dirty="0"/>
              <a:t/>
            </a:r>
            <a:br>
              <a:rPr lang="ko-KR" altLang="en-US" sz="2800" dirty="0"/>
            </a:br>
            <a:r>
              <a:rPr lang="ko-KR" altLang="en-US" sz="2800" dirty="0"/>
              <a:t>피고인은 </a:t>
            </a:r>
            <a:r>
              <a:rPr lang="en-US" altLang="ko-KR" sz="2800" dirty="0"/>
              <a:t>2017. 2.</a:t>
            </a:r>
            <a:r>
              <a:rPr lang="ko-KR" altLang="en-US" sz="2800" dirty="0"/>
              <a:t>경 위 </a:t>
            </a:r>
            <a:r>
              <a:rPr lang="ko-KR" altLang="en-US" sz="2800" dirty="0" smtClean="0"/>
              <a:t>농협에 </a:t>
            </a:r>
            <a:r>
              <a:rPr lang="ko-KR" altLang="en-US" sz="2800" dirty="0"/>
              <a:t>대한 대출금 변제가 어려워지자 이 사건 부동산에 대하여 담보권 실행에 의한 경매가 진행될 것을 우려하여</a:t>
            </a:r>
            <a:r>
              <a:rPr lang="en-US" altLang="ko-KR" sz="2800" dirty="0"/>
              <a:t>, </a:t>
            </a:r>
            <a:r>
              <a:rPr lang="ko-KR" altLang="en-US" sz="2800" dirty="0"/>
              <a:t>지인인 </a:t>
            </a:r>
            <a:r>
              <a:rPr lang="ko-KR" altLang="en-US" sz="2800" dirty="0" smtClean="0"/>
              <a:t>권</a:t>
            </a:r>
            <a:r>
              <a:rPr lang="en-US" altLang="ko-KR" sz="2800" dirty="0" smtClean="0"/>
              <a:t>OO</a:t>
            </a:r>
            <a:r>
              <a:rPr lang="ko-KR" altLang="en-US" sz="2800" dirty="0" smtClean="0"/>
              <a:t> </a:t>
            </a:r>
            <a:r>
              <a:rPr lang="ko-KR" altLang="en-US" sz="2800" dirty="0"/>
              <a:t>등과 함께 이 사건 부동산에 관하여</a:t>
            </a:r>
            <a:r>
              <a:rPr lang="ko-KR" altLang="en-US" sz="2800" dirty="0">
                <a:solidFill>
                  <a:srgbClr val="FFFF00"/>
                </a:solidFill>
              </a:rPr>
              <a:t> 허위의 주택임대차계약서를 작성</a:t>
            </a:r>
            <a:r>
              <a:rPr lang="ko-KR" altLang="en-US" sz="2800" dirty="0"/>
              <a:t>하여 대항력이 있는 임차인의 외관을 갖추어 놓고 경매가 진행될 경우 경매법원에 </a:t>
            </a:r>
            <a:r>
              <a:rPr lang="ko-KR" altLang="en-US" sz="2800" dirty="0" smtClean="0"/>
              <a:t>권리신고를 하기로 </a:t>
            </a:r>
            <a:r>
              <a:rPr lang="ko-KR" altLang="en-US" sz="2800" dirty="0"/>
              <a:t>마음먹었다</a:t>
            </a:r>
            <a:r>
              <a:rPr lang="en-US" altLang="ko-KR" sz="2800" dirty="0"/>
              <a:t>.</a:t>
            </a:r>
            <a:endParaRPr lang="en-US" altLang="ko-KR" sz="2800" dirty="0"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13505611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이온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1432</TotalTime>
  <Words>4718</Words>
  <Application>Microsoft Office PowerPoint</Application>
  <PresentationFormat>와이드스크린</PresentationFormat>
  <Paragraphs>400</Paragraphs>
  <Slides>97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97</vt:i4>
      </vt:variant>
    </vt:vector>
  </HeadingPairs>
  <TitlesOfParts>
    <vt:vector size="102" baseType="lpstr">
      <vt:lpstr>맑은 고딕</vt:lpstr>
      <vt:lpstr>Arial</vt:lpstr>
      <vt:lpstr>Century Gothic</vt:lpstr>
      <vt:lpstr>Wingdings 3</vt:lpstr>
      <vt:lpstr>이온</vt:lpstr>
      <vt:lpstr>범죄와 형벌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형법</dc:title>
  <dc:creator>user</dc:creator>
  <cp:lastModifiedBy>user</cp:lastModifiedBy>
  <cp:revision>61</cp:revision>
  <dcterms:created xsi:type="dcterms:W3CDTF">2020-09-10T08:31:02Z</dcterms:created>
  <dcterms:modified xsi:type="dcterms:W3CDTF">2026-05-26T00:30:09Z</dcterms:modified>
</cp:coreProperties>
</file>